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8" r:id="rId2"/>
    <p:sldId id="259" r:id="rId3"/>
    <p:sldId id="284" r:id="rId4"/>
    <p:sldId id="288" r:id="rId5"/>
    <p:sldId id="292" r:id="rId6"/>
    <p:sldId id="280" r:id="rId7"/>
    <p:sldId id="281" r:id="rId8"/>
    <p:sldId id="265" r:id="rId9"/>
    <p:sldId id="290" r:id="rId10"/>
    <p:sldId id="291" r:id="rId11"/>
    <p:sldId id="285" r:id="rId12"/>
    <p:sldId id="283" r:id="rId13"/>
    <p:sldId id="293" r:id="rId14"/>
    <p:sldId id="266" r:id="rId15"/>
    <p:sldId id="294" r:id="rId16"/>
    <p:sldId id="264" r:id="rId17"/>
    <p:sldId id="279" r:id="rId18"/>
    <p:sldId id="274" r:id="rId19"/>
    <p:sldId id="267" r:id="rId20"/>
    <p:sldId id="268" r:id="rId21"/>
    <p:sldId id="273" r:id="rId22"/>
    <p:sldId id="282" r:id="rId23"/>
    <p:sldId id="276" r:id="rId24"/>
    <p:sldId id="270" r:id="rId25"/>
    <p:sldId id="272" r:id="rId26"/>
    <p:sldId id="278" r:id="rId27"/>
    <p:sldId id="277" r:id="rId28"/>
    <p:sldId id="275" r:id="rId29"/>
    <p:sldId id="286" r:id="rId30"/>
    <p:sldId id="26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7171"/>
    <a:srgbClr val="DA5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1028A1-7243-4E62-97FA-5E216E355E0A}" v="1" dt="2021-12-10T17:39:57.347"/>
  </p1510:revLst>
</p1510:revInfo>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20" autoAdjust="0"/>
    <p:restoredTop sz="92609" autoAdjust="0"/>
  </p:normalViewPr>
  <p:slideViewPr>
    <p:cSldViewPr>
      <p:cViewPr varScale="1">
        <p:scale>
          <a:sx n="106" d="100"/>
          <a:sy n="106" d="100"/>
        </p:scale>
        <p:origin x="1168"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25BD55-C0D0-4B05-9D93-67DD61E26D4C}" type="datetimeFigureOut">
              <a:rPr lang="en-US" smtClean="0"/>
              <a:t>12/13/21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FD365B-714B-4382-8907-084F356BF6F9}" type="slidenum">
              <a:rPr lang="en-US" smtClean="0"/>
              <a:t>‹#›</a:t>
            </a:fld>
            <a:endParaRPr lang="en-US"/>
          </a:p>
        </p:txBody>
      </p:sp>
    </p:spTree>
    <p:extLst>
      <p:ext uri="{BB962C8B-B14F-4D97-AF65-F5344CB8AC3E}">
        <p14:creationId xmlns:p14="http://schemas.microsoft.com/office/powerpoint/2010/main" val="946024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FD365B-714B-4382-8907-084F356BF6F9}" type="slidenum">
              <a:rPr lang="en-US" smtClean="0"/>
              <a:t>1</a:t>
            </a:fld>
            <a:endParaRPr lang="en-US"/>
          </a:p>
        </p:txBody>
      </p:sp>
    </p:spTree>
    <p:extLst>
      <p:ext uri="{BB962C8B-B14F-4D97-AF65-F5344CB8AC3E}">
        <p14:creationId xmlns:p14="http://schemas.microsoft.com/office/powerpoint/2010/main" val="141281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 Doody</a:t>
            </a:r>
          </a:p>
        </p:txBody>
      </p:sp>
      <p:sp>
        <p:nvSpPr>
          <p:cNvPr id="4" name="Slide Number Placeholder 3"/>
          <p:cNvSpPr>
            <a:spLocks noGrp="1"/>
          </p:cNvSpPr>
          <p:nvPr>
            <p:ph type="sldNum" sz="quarter" idx="5"/>
          </p:nvPr>
        </p:nvSpPr>
        <p:spPr/>
        <p:txBody>
          <a:bodyPr/>
          <a:lstStyle/>
          <a:p>
            <a:fld id="{C9FD365B-714B-4382-8907-084F356BF6F9}" type="slidenum">
              <a:rPr lang="en-US" smtClean="0"/>
              <a:t>12</a:t>
            </a:fld>
            <a:endParaRPr lang="en-US"/>
          </a:p>
        </p:txBody>
      </p:sp>
    </p:spTree>
    <p:extLst>
      <p:ext uri="{BB962C8B-B14F-4D97-AF65-F5344CB8AC3E}">
        <p14:creationId xmlns:p14="http://schemas.microsoft.com/office/powerpoint/2010/main" val="2523134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elaborate on these yet. There are slides for each concept coming up.</a:t>
            </a:r>
          </a:p>
        </p:txBody>
      </p:sp>
      <p:sp>
        <p:nvSpPr>
          <p:cNvPr id="4" name="Slide Number Placeholder 3"/>
          <p:cNvSpPr>
            <a:spLocks noGrp="1"/>
          </p:cNvSpPr>
          <p:nvPr>
            <p:ph type="sldNum" sz="quarter" idx="5"/>
          </p:nvPr>
        </p:nvSpPr>
        <p:spPr/>
        <p:txBody>
          <a:bodyPr/>
          <a:lstStyle/>
          <a:p>
            <a:fld id="{C9FD365B-714B-4382-8907-084F356BF6F9}" type="slidenum">
              <a:rPr lang="en-US" smtClean="0"/>
              <a:t>13</a:t>
            </a:fld>
            <a:endParaRPr lang="en-US"/>
          </a:p>
        </p:txBody>
      </p:sp>
    </p:spTree>
    <p:extLst>
      <p:ext uri="{BB962C8B-B14F-4D97-AF65-F5344CB8AC3E}">
        <p14:creationId xmlns:p14="http://schemas.microsoft.com/office/powerpoint/2010/main" val="1872972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teacher prep programs have no more than 20-24 students in the class. </a:t>
            </a:r>
          </a:p>
          <a:p>
            <a:r>
              <a:rPr lang="en-US" dirty="0"/>
              <a:t>For example, in science methods classes, frequent use of microlessons</a:t>
            </a:r>
          </a:p>
          <a:p>
            <a:endParaRPr lang="en-US" dirty="0"/>
          </a:p>
          <a:p>
            <a:r>
              <a:rPr lang="en-US" dirty="0"/>
              <a:t>Maybe mention the supports available too (like tutoring centers, peer coaches, </a:t>
            </a:r>
          </a:p>
          <a:p>
            <a:endParaRPr lang="en-US" dirty="0"/>
          </a:p>
          <a:p>
            <a:r>
              <a:rPr lang="en-US" dirty="0"/>
              <a:t>Mention TEU candidates  have highest retention and 4 year graduation rates in college</a:t>
            </a:r>
          </a:p>
        </p:txBody>
      </p:sp>
      <p:sp>
        <p:nvSpPr>
          <p:cNvPr id="4" name="Slide Number Placeholder 3"/>
          <p:cNvSpPr>
            <a:spLocks noGrp="1"/>
          </p:cNvSpPr>
          <p:nvPr>
            <p:ph type="sldNum" sz="quarter" idx="5"/>
          </p:nvPr>
        </p:nvSpPr>
        <p:spPr/>
        <p:txBody>
          <a:bodyPr/>
          <a:lstStyle/>
          <a:p>
            <a:fld id="{C9FD365B-714B-4382-8907-084F356BF6F9}" type="slidenum">
              <a:rPr lang="en-US" smtClean="0"/>
              <a:t>14</a:t>
            </a:fld>
            <a:endParaRPr lang="en-US"/>
          </a:p>
        </p:txBody>
      </p:sp>
    </p:spTree>
    <p:extLst>
      <p:ext uri="{BB962C8B-B14F-4D97-AF65-F5344CB8AC3E}">
        <p14:creationId xmlns:p14="http://schemas.microsoft.com/office/powerpoint/2010/main" val="4174650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Times New Roman" panose="02020603050405020304" pitchFamily="18" charset="0"/>
              </a:rPr>
              <a:t>Candidates get to work in schools early and often– in many cases starting in sophomore year with classes that take place at our partner schools.</a:t>
            </a:r>
          </a:p>
          <a:p>
            <a:pPr algn="l"/>
            <a:endParaRPr lang="en-US" b="0" i="0" dirty="0">
              <a:solidFill>
                <a:srgbClr val="000000"/>
              </a:solidFill>
              <a:effectLst/>
              <a:latin typeface="Times New Roman" panose="02020603050405020304" pitchFamily="18" charset="0"/>
            </a:endParaRPr>
          </a:p>
          <a:p>
            <a:pPr algn="l"/>
            <a:r>
              <a:rPr lang="en-US" b="0" i="0" dirty="0">
                <a:solidFill>
                  <a:srgbClr val="000000"/>
                </a:solidFill>
                <a:effectLst/>
                <a:latin typeface="Times New Roman" panose="02020603050405020304" pitchFamily="18" charset="0"/>
              </a:rPr>
              <a:t>Example from EDU 311: Teaching Reading and other Language Arts in the Elementary School Content focus: Literacy (reading, writing, speaking, and listening)</a:t>
            </a:r>
          </a:p>
          <a:p>
            <a:pPr algn="l"/>
            <a:r>
              <a:rPr lang="en-US" b="0" i="0" dirty="0">
                <a:solidFill>
                  <a:srgbClr val="000000"/>
                </a:solidFill>
                <a:effectLst/>
                <a:latin typeface="Times New Roman" panose="02020603050405020304" pitchFamily="18" charset="0"/>
              </a:rPr>
              <a:t>Minimum of 45 hours at PDS site Half semester on campus/ half at PDS school</a:t>
            </a:r>
          </a:p>
          <a:p>
            <a:endParaRPr lang="en-US" dirty="0"/>
          </a:p>
          <a:p>
            <a:endParaRPr lang="en-US" dirty="0"/>
          </a:p>
        </p:txBody>
      </p:sp>
      <p:sp>
        <p:nvSpPr>
          <p:cNvPr id="4" name="Slide Number Placeholder 3"/>
          <p:cNvSpPr>
            <a:spLocks noGrp="1"/>
          </p:cNvSpPr>
          <p:nvPr>
            <p:ph type="sldNum" sz="quarter" idx="5"/>
          </p:nvPr>
        </p:nvSpPr>
        <p:spPr/>
        <p:txBody>
          <a:bodyPr/>
          <a:lstStyle/>
          <a:p>
            <a:fld id="{C9FD365B-714B-4382-8907-084F356BF6F9}" type="slidenum">
              <a:rPr lang="en-US" smtClean="0"/>
              <a:t>15</a:t>
            </a:fld>
            <a:endParaRPr lang="en-US"/>
          </a:p>
        </p:txBody>
      </p:sp>
    </p:spTree>
    <p:extLst>
      <p:ext uri="{BB962C8B-B14F-4D97-AF65-F5344CB8AC3E}">
        <p14:creationId xmlns:p14="http://schemas.microsoft.com/office/powerpoint/2010/main" val="2269355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 we have formal agreements with over 24 schools. </a:t>
            </a:r>
          </a:p>
          <a:p>
            <a:r>
              <a:rPr lang="en-US" dirty="0"/>
              <a:t>We have DISRICST agreements with BPS and Kenton. The rest are on a school by school basis.</a:t>
            </a:r>
          </a:p>
          <a:p>
            <a:endParaRPr lang="en-US" dirty="0"/>
          </a:p>
          <a:p>
            <a:r>
              <a:rPr lang="en-US" dirty="0"/>
              <a:t>NOTE, this does not include the schools where student teaching may also take place.</a:t>
            </a:r>
          </a:p>
          <a:p>
            <a:endParaRPr lang="en-US" dirty="0"/>
          </a:p>
        </p:txBody>
      </p:sp>
      <p:sp>
        <p:nvSpPr>
          <p:cNvPr id="4" name="Slide Number Placeholder 3"/>
          <p:cNvSpPr>
            <a:spLocks noGrp="1"/>
          </p:cNvSpPr>
          <p:nvPr>
            <p:ph type="sldNum" sz="quarter" idx="5"/>
          </p:nvPr>
        </p:nvSpPr>
        <p:spPr/>
        <p:txBody>
          <a:bodyPr/>
          <a:lstStyle/>
          <a:p>
            <a:fld id="{C9FD365B-714B-4382-8907-084F356BF6F9}" type="slidenum">
              <a:rPr lang="en-US" smtClean="0"/>
              <a:t>16</a:t>
            </a:fld>
            <a:endParaRPr lang="en-US"/>
          </a:p>
        </p:txBody>
      </p:sp>
    </p:spTree>
    <p:extLst>
      <p:ext uri="{BB962C8B-B14F-4D97-AF65-F5344CB8AC3E}">
        <p14:creationId xmlns:p14="http://schemas.microsoft.com/office/powerpoint/2010/main" val="3925687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FD365B-714B-4382-8907-084F356BF6F9}" type="slidenum">
              <a:rPr lang="en-US" smtClean="0"/>
              <a:t>17</a:t>
            </a:fld>
            <a:endParaRPr lang="en-US"/>
          </a:p>
        </p:txBody>
      </p:sp>
    </p:spTree>
    <p:extLst>
      <p:ext uri="{BB962C8B-B14F-4D97-AF65-F5344CB8AC3E}">
        <p14:creationId xmlns:p14="http://schemas.microsoft.com/office/powerpoint/2010/main" val="360914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book hour</a:t>
            </a:r>
          </a:p>
          <a:p>
            <a:r>
              <a:rPr lang="en-US" dirty="0"/>
              <a:t>IPDS</a:t>
            </a:r>
          </a:p>
          <a:p>
            <a:r>
              <a:rPr lang="en-US" dirty="0"/>
              <a:t>Talk about international school (all secondary programs have opportunity to go and </a:t>
            </a:r>
          </a:p>
        </p:txBody>
      </p:sp>
      <p:sp>
        <p:nvSpPr>
          <p:cNvPr id="4" name="Slide Number Placeholder 3"/>
          <p:cNvSpPr>
            <a:spLocks noGrp="1"/>
          </p:cNvSpPr>
          <p:nvPr>
            <p:ph type="sldNum" sz="quarter" idx="5"/>
          </p:nvPr>
        </p:nvSpPr>
        <p:spPr/>
        <p:txBody>
          <a:bodyPr/>
          <a:lstStyle/>
          <a:p>
            <a:fld id="{C9FD365B-714B-4382-8907-084F356BF6F9}" type="slidenum">
              <a:rPr lang="en-US" smtClean="0"/>
              <a:t>18</a:t>
            </a:fld>
            <a:endParaRPr lang="en-US"/>
          </a:p>
        </p:txBody>
      </p:sp>
    </p:spTree>
    <p:extLst>
      <p:ext uri="{BB962C8B-B14F-4D97-AF65-F5344CB8AC3E}">
        <p14:creationId xmlns:p14="http://schemas.microsoft.com/office/powerpoint/2010/main" val="3680012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Ipds</a:t>
            </a:r>
            <a:r>
              <a:rPr lang="en-US" dirty="0"/>
              <a:t> award (ask tamara)</a:t>
            </a:r>
          </a:p>
          <a:p>
            <a:r>
              <a:rPr lang="en-US" dirty="0"/>
              <a:t>Student awards (presidents chancellors)</a:t>
            </a:r>
          </a:p>
        </p:txBody>
      </p:sp>
      <p:sp>
        <p:nvSpPr>
          <p:cNvPr id="4" name="Slide Number Placeholder 3"/>
          <p:cNvSpPr>
            <a:spLocks noGrp="1"/>
          </p:cNvSpPr>
          <p:nvPr>
            <p:ph type="sldNum" sz="quarter" idx="5"/>
          </p:nvPr>
        </p:nvSpPr>
        <p:spPr/>
        <p:txBody>
          <a:bodyPr/>
          <a:lstStyle/>
          <a:p>
            <a:fld id="{C9FD365B-714B-4382-8907-084F356BF6F9}" type="slidenum">
              <a:rPr lang="en-US" smtClean="0"/>
              <a:t>19</a:t>
            </a:fld>
            <a:endParaRPr lang="en-US"/>
          </a:p>
        </p:txBody>
      </p:sp>
    </p:spTree>
    <p:extLst>
      <p:ext uri="{BB962C8B-B14F-4D97-AF65-F5344CB8AC3E}">
        <p14:creationId xmlns:p14="http://schemas.microsoft.com/office/powerpoint/2010/main" val="40953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C9FD365B-714B-4382-8907-084F356BF6F9}" type="slidenum">
              <a:rPr lang="en-US" smtClean="0"/>
              <a:t>20</a:t>
            </a:fld>
            <a:endParaRPr lang="en-US"/>
          </a:p>
        </p:txBody>
      </p:sp>
    </p:spTree>
    <p:extLst>
      <p:ext uri="{BB962C8B-B14F-4D97-AF65-F5344CB8AC3E}">
        <p14:creationId xmlns:p14="http://schemas.microsoft.com/office/powerpoint/2010/main" val="2902569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of  scholarships available</a:t>
            </a:r>
          </a:p>
          <a:p>
            <a:r>
              <a:rPr lang="en-US" dirty="0"/>
              <a:t>Honors program &amp; honors </a:t>
            </a:r>
            <a:r>
              <a:rPr lang="en-US" dirty="0" err="1"/>
              <a:t>dor</a:t>
            </a:r>
            <a:endParaRPr lang="en-US" dirty="0"/>
          </a:p>
          <a:p>
            <a:endParaRPr lang="en-US" dirty="0"/>
          </a:p>
          <a:p>
            <a:endParaRPr lang="en-US" dirty="0"/>
          </a:p>
          <a:p>
            <a:r>
              <a:rPr lang="en-US" dirty="0"/>
              <a:t>Over 57 scholarships available through CAPS earmarked for education majors</a:t>
            </a:r>
          </a:p>
          <a:p>
            <a:r>
              <a:rPr lang="en-US" dirty="0"/>
              <a:t>Scholarship portal that makes it easy</a:t>
            </a:r>
          </a:p>
        </p:txBody>
      </p:sp>
      <p:sp>
        <p:nvSpPr>
          <p:cNvPr id="4" name="Slide Number Placeholder 3"/>
          <p:cNvSpPr>
            <a:spLocks noGrp="1"/>
          </p:cNvSpPr>
          <p:nvPr>
            <p:ph type="sldNum" sz="quarter" idx="5"/>
          </p:nvPr>
        </p:nvSpPr>
        <p:spPr/>
        <p:txBody>
          <a:bodyPr/>
          <a:lstStyle/>
          <a:p>
            <a:fld id="{C9FD365B-714B-4382-8907-084F356BF6F9}" type="slidenum">
              <a:rPr lang="en-US" smtClean="0"/>
              <a:t>21</a:t>
            </a:fld>
            <a:endParaRPr lang="en-US"/>
          </a:p>
        </p:txBody>
      </p:sp>
    </p:spTree>
    <p:extLst>
      <p:ext uri="{BB962C8B-B14F-4D97-AF65-F5344CB8AC3E}">
        <p14:creationId xmlns:p14="http://schemas.microsoft.com/office/powerpoint/2010/main" val="2698896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 Wood</a:t>
            </a:r>
          </a:p>
        </p:txBody>
      </p:sp>
      <p:sp>
        <p:nvSpPr>
          <p:cNvPr id="4" name="Slide Number Placeholder 3"/>
          <p:cNvSpPr>
            <a:spLocks noGrp="1"/>
          </p:cNvSpPr>
          <p:nvPr>
            <p:ph type="sldNum" sz="quarter" idx="5"/>
          </p:nvPr>
        </p:nvSpPr>
        <p:spPr/>
        <p:txBody>
          <a:bodyPr/>
          <a:lstStyle/>
          <a:p>
            <a:fld id="{C9FD365B-714B-4382-8907-084F356BF6F9}" type="slidenum">
              <a:rPr lang="en-US" smtClean="0"/>
              <a:t>2</a:t>
            </a:fld>
            <a:endParaRPr lang="en-US"/>
          </a:p>
        </p:txBody>
      </p:sp>
    </p:spTree>
    <p:extLst>
      <p:ext uri="{BB962C8B-B14F-4D97-AF65-F5344CB8AC3E}">
        <p14:creationId xmlns:p14="http://schemas.microsoft.com/office/powerpoint/2010/main" val="2974199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FD365B-714B-4382-8907-084F356BF6F9}" type="slidenum">
              <a:rPr lang="en-US" smtClean="0"/>
              <a:t>22</a:t>
            </a:fld>
            <a:endParaRPr lang="en-US"/>
          </a:p>
        </p:txBody>
      </p:sp>
    </p:spTree>
    <p:extLst>
      <p:ext uri="{BB962C8B-B14F-4D97-AF65-F5344CB8AC3E}">
        <p14:creationId xmlns:p14="http://schemas.microsoft.com/office/powerpoint/2010/main" val="269798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FD365B-714B-4382-8907-084F356BF6F9}" type="slidenum">
              <a:rPr lang="en-US" smtClean="0"/>
              <a:t>23</a:t>
            </a:fld>
            <a:endParaRPr lang="en-US"/>
          </a:p>
        </p:txBody>
      </p:sp>
    </p:spTree>
    <p:extLst>
      <p:ext uri="{BB962C8B-B14F-4D97-AF65-F5344CB8AC3E}">
        <p14:creationId xmlns:p14="http://schemas.microsoft.com/office/powerpoint/2010/main" val="3602393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Technology building, SAMC</a:t>
            </a:r>
          </a:p>
        </p:txBody>
      </p:sp>
      <p:sp>
        <p:nvSpPr>
          <p:cNvPr id="4" name="Slide Number Placeholder 3"/>
          <p:cNvSpPr>
            <a:spLocks noGrp="1"/>
          </p:cNvSpPr>
          <p:nvPr>
            <p:ph type="sldNum" sz="quarter" idx="5"/>
          </p:nvPr>
        </p:nvSpPr>
        <p:spPr/>
        <p:txBody>
          <a:bodyPr/>
          <a:lstStyle/>
          <a:p>
            <a:fld id="{C9FD365B-714B-4382-8907-084F356BF6F9}" type="slidenum">
              <a:rPr lang="en-US" smtClean="0"/>
              <a:t>24</a:t>
            </a:fld>
            <a:endParaRPr lang="en-US"/>
          </a:p>
        </p:txBody>
      </p:sp>
    </p:spTree>
    <p:extLst>
      <p:ext uri="{BB962C8B-B14F-4D97-AF65-F5344CB8AC3E}">
        <p14:creationId xmlns:p14="http://schemas.microsoft.com/office/powerpoint/2010/main" val="1337024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student research ; conference presentations and opportunities for students to engage in scholarship  (publications including chapters in PDS books)</a:t>
            </a:r>
          </a:p>
          <a:p>
            <a:endParaRPr lang="en-US" dirty="0"/>
          </a:p>
          <a:p>
            <a:r>
              <a:rPr lang="en-US" dirty="0"/>
              <a:t>e.g., each year we have between 30-50 education candidates participate in the annual student research and creativity conference on campus; Several are offered summer research fellowships each year (includes stipend to conduct research</a:t>
            </a:r>
          </a:p>
          <a:p>
            <a:endParaRPr lang="en-US" dirty="0"/>
          </a:p>
          <a:p>
            <a:r>
              <a:rPr lang="en-US" dirty="0"/>
              <a:t>Mary’s example of presenting w/ student and school personnel. </a:t>
            </a:r>
          </a:p>
        </p:txBody>
      </p:sp>
      <p:sp>
        <p:nvSpPr>
          <p:cNvPr id="4" name="Slide Number Placeholder 3"/>
          <p:cNvSpPr>
            <a:spLocks noGrp="1"/>
          </p:cNvSpPr>
          <p:nvPr>
            <p:ph type="sldNum" sz="quarter" idx="5"/>
          </p:nvPr>
        </p:nvSpPr>
        <p:spPr/>
        <p:txBody>
          <a:bodyPr/>
          <a:lstStyle/>
          <a:p>
            <a:fld id="{C9FD365B-714B-4382-8907-084F356BF6F9}" type="slidenum">
              <a:rPr lang="en-US" smtClean="0"/>
              <a:t>25</a:t>
            </a:fld>
            <a:endParaRPr lang="en-US"/>
          </a:p>
        </p:txBody>
      </p:sp>
    </p:spTree>
    <p:extLst>
      <p:ext uri="{BB962C8B-B14F-4D97-AF65-F5344CB8AC3E}">
        <p14:creationId xmlns:p14="http://schemas.microsoft.com/office/powerpoint/2010/main" val="187551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Clubs and organizations</a:t>
            </a:r>
          </a:p>
          <a:p>
            <a:r>
              <a:rPr lang="en-US" dirty="0"/>
              <a:t>Art students did a wood cut NYS Art Teacher conference</a:t>
            </a:r>
          </a:p>
        </p:txBody>
      </p:sp>
      <p:sp>
        <p:nvSpPr>
          <p:cNvPr id="4" name="Slide Number Placeholder 3"/>
          <p:cNvSpPr>
            <a:spLocks noGrp="1"/>
          </p:cNvSpPr>
          <p:nvPr>
            <p:ph type="sldNum" sz="quarter" idx="5"/>
          </p:nvPr>
        </p:nvSpPr>
        <p:spPr/>
        <p:txBody>
          <a:bodyPr/>
          <a:lstStyle/>
          <a:p>
            <a:fld id="{C9FD365B-714B-4382-8907-084F356BF6F9}" type="slidenum">
              <a:rPr lang="en-US" smtClean="0"/>
              <a:t>26</a:t>
            </a:fld>
            <a:endParaRPr lang="en-US"/>
          </a:p>
        </p:txBody>
      </p:sp>
    </p:spTree>
    <p:extLst>
      <p:ext uri="{BB962C8B-B14F-4D97-AF65-F5344CB8AC3E}">
        <p14:creationId xmlns:p14="http://schemas.microsoft.com/office/powerpoint/2010/main" val="1588207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FD365B-714B-4382-8907-084F356BF6F9}" type="slidenum">
              <a:rPr lang="en-US" smtClean="0"/>
              <a:t>29</a:t>
            </a:fld>
            <a:endParaRPr lang="en-US"/>
          </a:p>
        </p:txBody>
      </p:sp>
    </p:spTree>
    <p:extLst>
      <p:ext uri="{BB962C8B-B14F-4D97-AF65-F5344CB8AC3E}">
        <p14:creationId xmlns:p14="http://schemas.microsoft.com/office/powerpoint/2010/main" val="2596160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Wendy welcomes us and passes it to Mark Veronica</a:t>
            </a:r>
          </a:p>
        </p:txBody>
      </p:sp>
      <p:sp>
        <p:nvSpPr>
          <p:cNvPr id="4" name="Slide Number Placeholder 3"/>
          <p:cNvSpPr>
            <a:spLocks noGrp="1"/>
          </p:cNvSpPr>
          <p:nvPr>
            <p:ph type="sldNum" sz="quarter" idx="5"/>
          </p:nvPr>
        </p:nvSpPr>
        <p:spPr/>
        <p:txBody>
          <a:bodyPr/>
          <a:lstStyle/>
          <a:p>
            <a:fld id="{C9FD365B-714B-4382-8907-084F356BF6F9}" type="slidenum">
              <a:rPr lang="en-US" smtClean="0"/>
              <a:t>3</a:t>
            </a:fld>
            <a:endParaRPr lang="en-US"/>
          </a:p>
        </p:txBody>
      </p:sp>
    </p:spTree>
    <p:extLst>
      <p:ext uri="{BB962C8B-B14F-4D97-AF65-F5344CB8AC3E}">
        <p14:creationId xmlns:p14="http://schemas.microsoft.com/office/powerpoint/2010/main" val="1903155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FD365B-714B-4382-8907-084F356BF6F9}" type="slidenum">
              <a:rPr lang="en-US" smtClean="0"/>
              <a:t>5</a:t>
            </a:fld>
            <a:endParaRPr lang="en-US"/>
          </a:p>
        </p:txBody>
      </p:sp>
    </p:spTree>
    <p:extLst>
      <p:ext uri="{BB962C8B-B14F-4D97-AF65-F5344CB8AC3E}">
        <p14:creationId xmlns:p14="http://schemas.microsoft.com/office/powerpoint/2010/main" val="1783138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FD365B-714B-4382-8907-084F356BF6F9}" type="slidenum">
              <a:rPr lang="en-US" smtClean="0"/>
              <a:t>6</a:t>
            </a:fld>
            <a:endParaRPr lang="en-US"/>
          </a:p>
        </p:txBody>
      </p:sp>
    </p:spTree>
    <p:extLst>
      <p:ext uri="{BB962C8B-B14F-4D97-AF65-F5344CB8AC3E}">
        <p14:creationId xmlns:p14="http://schemas.microsoft.com/office/powerpoint/2010/main" val="4091490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FD365B-714B-4382-8907-084F356BF6F9}" type="slidenum">
              <a:rPr lang="en-US" smtClean="0"/>
              <a:t>7</a:t>
            </a:fld>
            <a:endParaRPr lang="en-US"/>
          </a:p>
        </p:txBody>
      </p:sp>
    </p:spTree>
    <p:extLst>
      <p:ext uri="{BB962C8B-B14F-4D97-AF65-F5344CB8AC3E}">
        <p14:creationId xmlns:p14="http://schemas.microsoft.com/office/powerpoint/2010/main" val="2201955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Wendy will welcome panel members, state their name.</a:t>
            </a:r>
          </a:p>
          <a:p>
            <a:endParaRPr lang="en-US" dirty="0"/>
          </a:p>
          <a:p>
            <a:r>
              <a:rPr lang="en-US" dirty="0"/>
              <a:t>Opening statement from each person (1-2 mins)</a:t>
            </a:r>
          </a:p>
          <a:p>
            <a:r>
              <a:rPr lang="en-US" dirty="0"/>
              <a:t>-Introduce yourself</a:t>
            </a:r>
          </a:p>
          <a:p>
            <a:r>
              <a:rPr lang="en-US" dirty="0"/>
              <a:t>-Provide a brief statement about the need for teachers in your area</a:t>
            </a:r>
          </a:p>
          <a:p>
            <a:endParaRPr lang="en-US" dirty="0"/>
          </a:p>
          <a:p>
            <a:pPr marL="228600" marR="0">
              <a:lnSpc>
                <a:spcPct val="107000"/>
              </a:lnSpc>
              <a:spcBef>
                <a:spcPts val="0"/>
              </a:spcBef>
              <a:spcAft>
                <a:spcPts val="80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Suggested Questions: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thinking about the role of high school counselors in facilitating college and career exploration for their students, what would you like the counselors to know about the field of teaching? How can they plant the seed that teaching may be a good job and worthwhile career for their students?</a:t>
            </a:r>
          </a:p>
          <a:p>
            <a:pPr marL="342900" marR="0" lvl="0" indent="-342900">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your experience in hiring or supervising teachers, please share some characteristics that counselors can be on the lookout for when directing their students into the teaching field.</a:t>
            </a:r>
          </a:p>
          <a:p>
            <a:pPr marL="342900" marR="0" lvl="0" indent="-342900">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High School students are our future teachers, and they have a lot of options in Western New York when choosing an educator preparation program.  Share your experience about the preparedness of Buffalo State graduates.  What makes a Buffalo State graduate a great teacher? </a:t>
            </a:r>
          </a:p>
        </p:txBody>
      </p:sp>
      <p:sp>
        <p:nvSpPr>
          <p:cNvPr id="4" name="Slide Number Placeholder 3"/>
          <p:cNvSpPr>
            <a:spLocks noGrp="1"/>
          </p:cNvSpPr>
          <p:nvPr>
            <p:ph type="sldNum" sz="quarter" idx="5"/>
          </p:nvPr>
        </p:nvSpPr>
        <p:spPr/>
        <p:txBody>
          <a:bodyPr/>
          <a:lstStyle/>
          <a:p>
            <a:fld id="{C9FD365B-714B-4382-8907-084F356BF6F9}" type="slidenum">
              <a:rPr lang="en-US" smtClean="0"/>
              <a:t>8</a:t>
            </a:fld>
            <a:endParaRPr lang="en-US"/>
          </a:p>
        </p:txBody>
      </p:sp>
    </p:spTree>
    <p:extLst>
      <p:ext uri="{BB962C8B-B14F-4D97-AF65-F5344CB8AC3E}">
        <p14:creationId xmlns:p14="http://schemas.microsoft.com/office/powerpoint/2010/main" val="409166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FD365B-714B-4382-8907-084F356BF6F9}" type="slidenum">
              <a:rPr lang="en-US" smtClean="0"/>
              <a:t>9</a:t>
            </a:fld>
            <a:endParaRPr lang="en-US"/>
          </a:p>
        </p:txBody>
      </p:sp>
    </p:spTree>
    <p:extLst>
      <p:ext uri="{BB962C8B-B14F-4D97-AF65-F5344CB8AC3E}">
        <p14:creationId xmlns:p14="http://schemas.microsoft.com/office/powerpoint/2010/main" val="730305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FD365B-714B-4382-8907-084F356BF6F9}" type="slidenum">
              <a:rPr lang="en-US" smtClean="0"/>
              <a:t>11</a:t>
            </a:fld>
            <a:endParaRPr lang="en-US"/>
          </a:p>
        </p:txBody>
      </p:sp>
    </p:spTree>
    <p:extLst>
      <p:ext uri="{BB962C8B-B14F-4D97-AF65-F5344CB8AC3E}">
        <p14:creationId xmlns:p14="http://schemas.microsoft.com/office/powerpoint/2010/main" val="2009460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725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146175"/>
          </a:xfrm>
        </p:spPr>
        <p:txBody>
          <a:bodyPr/>
          <a:lstStyle>
            <a:lvl1pPr>
              <a:defRPr b="1"/>
            </a:lvl1pPr>
          </a:lstStyle>
          <a:p>
            <a:r>
              <a:rPr lang="en-US" dirty="0"/>
              <a:t>Click to Edit Master Title</a:t>
            </a:r>
          </a:p>
        </p:txBody>
      </p:sp>
      <p:sp>
        <p:nvSpPr>
          <p:cNvPr id="3" name="Subtitle 2"/>
          <p:cNvSpPr>
            <a:spLocks noGrp="1"/>
          </p:cNvSpPr>
          <p:nvPr>
            <p:ph type="subTitle" idx="1"/>
          </p:nvPr>
        </p:nvSpPr>
        <p:spPr>
          <a:xfrm>
            <a:off x="1371600" y="32004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07122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38100"/>
            <a:ext cx="8534400" cy="952500"/>
          </a:xfrm>
        </p:spPr>
        <p:txBody>
          <a:bodyPr>
            <a:normAutofit/>
          </a:bodyPr>
          <a:lstStyle>
            <a:lvl1pPr algn="l">
              <a:defRPr sz="3600" b="1">
                <a:solidFill>
                  <a:srgbClr val="CC6600"/>
                </a:solidFill>
              </a:defRPr>
            </a:lvl1pPr>
          </a:lstStyle>
          <a:p>
            <a:r>
              <a:rPr lang="en-US" dirty="0"/>
              <a:t>Click to Edit Master Title </a:t>
            </a:r>
          </a:p>
        </p:txBody>
      </p:sp>
      <p:sp>
        <p:nvSpPr>
          <p:cNvPr id="3" name="Content Placeholder 2"/>
          <p:cNvSpPr>
            <a:spLocks noGrp="1"/>
          </p:cNvSpPr>
          <p:nvPr>
            <p:ph idx="1"/>
          </p:nvPr>
        </p:nvSpPr>
        <p:spPr>
          <a:xfrm>
            <a:off x="228600" y="1143000"/>
            <a:ext cx="8534400" cy="4572000"/>
          </a:xfrm>
        </p:spPr>
        <p:txBody>
          <a:bodyPr/>
          <a:lstStyle>
            <a:lvl1pPr>
              <a:buClr>
                <a:srgbClr val="CC6600"/>
              </a:buClr>
              <a:defRPr sz="26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4285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38100"/>
            <a:ext cx="8534400" cy="952500"/>
          </a:xfrm>
        </p:spPr>
        <p:txBody>
          <a:bodyPr>
            <a:normAutofit/>
          </a:bodyPr>
          <a:lstStyle>
            <a:lvl1pPr algn="l">
              <a:defRPr sz="3600" b="1">
                <a:solidFill>
                  <a:srgbClr val="CC6600"/>
                </a:solidFill>
              </a:defRPr>
            </a:lvl1pPr>
          </a:lstStyle>
          <a:p>
            <a:r>
              <a:rPr lang="en-US" dirty="0"/>
              <a:t>Click to Edit Master Title </a:t>
            </a:r>
          </a:p>
        </p:txBody>
      </p:sp>
      <p:sp>
        <p:nvSpPr>
          <p:cNvPr id="3" name="Content Placeholder 2"/>
          <p:cNvSpPr>
            <a:spLocks noGrp="1"/>
          </p:cNvSpPr>
          <p:nvPr>
            <p:ph idx="1" hasCustomPrompt="1"/>
          </p:nvPr>
        </p:nvSpPr>
        <p:spPr>
          <a:xfrm>
            <a:off x="228600" y="1143000"/>
            <a:ext cx="4038600" cy="4525963"/>
          </a:xfrm>
        </p:spPr>
        <p:txBody>
          <a:bodyPr/>
          <a:lstStyle>
            <a:lvl1pPr marL="0" indent="0">
              <a:buClr>
                <a:srgbClr val="CC6600"/>
              </a:buClr>
              <a:buFontTx/>
              <a:buNone/>
              <a:defRPr sz="2400" b="0"/>
            </a:lvl1pPr>
            <a:lvl2pPr>
              <a:defRPr sz="2000"/>
            </a:lvl2pPr>
            <a:lvl3pPr>
              <a:defRPr sz="1800"/>
            </a:lvl3pPr>
            <a:lvl4pPr>
              <a:defRPr sz="1800"/>
            </a:lvl4pPr>
            <a:lvl5pPr>
              <a:defRPr sz="1800"/>
            </a:lvl5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hasCustomPrompt="1"/>
          </p:nvPr>
        </p:nvSpPr>
        <p:spPr>
          <a:xfrm>
            <a:off x="4648200" y="1143000"/>
            <a:ext cx="4038600" cy="4525963"/>
          </a:xfrm>
        </p:spPr>
        <p:txBody>
          <a:bodyPr/>
          <a:lstStyle>
            <a:lvl1pPr marL="0" indent="0">
              <a:buClr>
                <a:srgbClr val="CC6600"/>
              </a:buClr>
              <a:buFontTx/>
              <a:buNone/>
              <a:defRPr sz="2400" b="0"/>
            </a:lvl1pPr>
            <a:lvl2pPr>
              <a:defRPr sz="2000"/>
            </a:lvl2pPr>
            <a:lvl3pPr>
              <a:defRPr sz="1800"/>
            </a:lvl3pPr>
            <a:lvl4pPr>
              <a:defRPr sz="1800"/>
            </a:lvl4pPr>
            <a:lvl5pPr>
              <a:defRPr sz="1800"/>
            </a:lvl5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806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3287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39C43-E342-4A1D-98FB-010A5C7888B3}" type="datetimeFigureOut">
              <a:rPr lang="en-US" smtClean="0"/>
              <a:pPr/>
              <a:t>12/13/21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1331D-F224-4DC5-8475-9628907EA2A4}" type="slidenum">
              <a:rPr lang="en-US" smtClean="0"/>
              <a:pPr/>
              <a:t>‹#›</a:t>
            </a:fld>
            <a:endParaRPr lang="en-US"/>
          </a:p>
        </p:txBody>
      </p:sp>
    </p:spTree>
    <p:extLst>
      <p:ext uri="{BB962C8B-B14F-4D97-AF65-F5344CB8AC3E}">
        <p14:creationId xmlns:p14="http://schemas.microsoft.com/office/powerpoint/2010/main" val="1846653056"/>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60" r:id="rId4"/>
    <p:sldLayoutId id="214748365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png"/><Relationship Id="rId21" Type="http://schemas.openxmlformats.org/officeDocument/2006/relationships/image" Target="../media/image48.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14.xml"/><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5.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46.jpeg"/><Relationship Id="rId4" Type="http://schemas.openxmlformats.org/officeDocument/2006/relationships/image" Target="../media/image31.png"/><Relationship Id="rId9" Type="http://schemas.openxmlformats.org/officeDocument/2006/relationships/image" Target="../media/image36.jpeg"/><Relationship Id="rId14" Type="http://schemas.openxmlformats.org/officeDocument/2006/relationships/image" Target="../media/image41.png"/><Relationship Id="rId22"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emf"/><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1.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69.png"/><Relationship Id="rId5" Type="http://schemas.openxmlformats.org/officeDocument/2006/relationships/image" Target="../media/image68.jpeg"/><Relationship Id="rId4" Type="http://schemas.openxmlformats.org/officeDocument/2006/relationships/image" Target="../media/image67.jpeg"/></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24.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84.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83.jpeg"/><Relationship Id="rId5" Type="http://schemas.openxmlformats.org/officeDocument/2006/relationships/image" Target="../media/image82.png"/><Relationship Id="rId4" Type="http://schemas.openxmlformats.org/officeDocument/2006/relationships/image" Target="../media/image81.png"/></Relationships>
</file>

<file path=ppt/slides/_rels/slide25.xml.rels><?xml version="1.0" encoding="UTF-8" standalone="yes"?>
<Relationships xmlns="http://schemas.openxmlformats.org/package/2006/relationships"><Relationship Id="rId3" Type="http://schemas.openxmlformats.org/officeDocument/2006/relationships/image" Target="../media/image85.jpeg"/><Relationship Id="rId7" Type="http://schemas.openxmlformats.org/officeDocument/2006/relationships/image" Target="../media/image89.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jpeg"/></Relationships>
</file>

<file path=ppt/slides/_rels/slide2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93.png"/><Relationship Id="rId5" Type="http://schemas.openxmlformats.org/officeDocument/2006/relationships/image" Target="../media/image92.jpeg"/><Relationship Id="rId4" Type="http://schemas.openxmlformats.org/officeDocument/2006/relationships/image" Target="../media/image91.jpeg"/></Relationships>
</file>

<file path=ppt/slides/_rels/slide27.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hyperlink" Target="https://ies.ed.gov/ncee/edlabs/regions/northeast/pdf/REL_2022109.pdf"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845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3D4B6-84B9-4875-B7C9-6A8C9CE86D90}"/>
              </a:ext>
            </a:extLst>
          </p:cNvPr>
          <p:cNvSpPr>
            <a:spLocks noGrp="1"/>
          </p:cNvSpPr>
          <p:nvPr>
            <p:ph type="ctrTitle"/>
          </p:nvPr>
        </p:nvSpPr>
        <p:spPr/>
        <p:txBody>
          <a:bodyPr>
            <a:normAutofit fontScale="90000"/>
          </a:bodyPr>
          <a:lstStyle/>
          <a:p>
            <a:r>
              <a:rPr lang="en-US" dirty="0"/>
              <a:t>Buffalo State </a:t>
            </a:r>
            <a:br>
              <a:rPr lang="en-US" dirty="0"/>
            </a:br>
            <a:r>
              <a:rPr lang="en-US" dirty="0"/>
              <a:t>Admissions Office</a:t>
            </a:r>
          </a:p>
        </p:txBody>
      </p:sp>
      <p:sp>
        <p:nvSpPr>
          <p:cNvPr id="3" name="Subtitle 2">
            <a:extLst>
              <a:ext uri="{FF2B5EF4-FFF2-40B4-BE49-F238E27FC236}">
                <a16:creationId xmlns:a16="http://schemas.microsoft.com/office/drawing/2014/main" id="{1FD79EDB-4B5D-4F49-9AD7-6F5EBE6953C5}"/>
              </a:ext>
            </a:extLst>
          </p:cNvPr>
          <p:cNvSpPr>
            <a:spLocks noGrp="1"/>
          </p:cNvSpPr>
          <p:nvPr>
            <p:ph type="subTitle" idx="1"/>
          </p:nvPr>
        </p:nvSpPr>
        <p:spPr>
          <a:xfrm>
            <a:off x="1371600" y="3528647"/>
            <a:ext cx="6400800" cy="1752600"/>
          </a:xfrm>
        </p:spPr>
        <p:txBody>
          <a:bodyPr/>
          <a:lstStyle/>
          <a:p>
            <a:r>
              <a:rPr lang="en-US" dirty="0"/>
              <a:t>10:00-10:15</a:t>
            </a:r>
          </a:p>
        </p:txBody>
      </p:sp>
      <p:sp>
        <p:nvSpPr>
          <p:cNvPr id="4" name="TextBox 3">
            <a:extLst>
              <a:ext uri="{FF2B5EF4-FFF2-40B4-BE49-F238E27FC236}">
                <a16:creationId xmlns:a16="http://schemas.microsoft.com/office/drawing/2014/main" id="{80C370F0-E6CE-4F96-BDA9-AD5535D66ABD}"/>
              </a:ext>
            </a:extLst>
          </p:cNvPr>
          <p:cNvSpPr txBox="1"/>
          <p:nvPr/>
        </p:nvSpPr>
        <p:spPr>
          <a:xfrm>
            <a:off x="8191500" y="5940425"/>
            <a:ext cx="685800" cy="369332"/>
          </a:xfrm>
          <a:prstGeom prst="rect">
            <a:avLst/>
          </a:prstGeom>
          <a:noFill/>
        </p:spPr>
        <p:txBody>
          <a:bodyPr wrap="square" rtlCol="0">
            <a:spAutoFit/>
          </a:bodyPr>
          <a:lstStyle/>
          <a:p>
            <a:r>
              <a:rPr lang="en-US" dirty="0"/>
              <a:t>CM</a:t>
            </a:r>
          </a:p>
        </p:txBody>
      </p:sp>
    </p:spTree>
    <p:extLst>
      <p:ext uri="{BB962C8B-B14F-4D97-AF65-F5344CB8AC3E}">
        <p14:creationId xmlns:p14="http://schemas.microsoft.com/office/powerpoint/2010/main" val="3119874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286286-221C-4E80-810C-E30941CA227E}"/>
              </a:ext>
            </a:extLst>
          </p:cNvPr>
          <p:cNvSpPr>
            <a:spLocks noGrp="1"/>
          </p:cNvSpPr>
          <p:nvPr>
            <p:ph type="ctrTitle"/>
          </p:nvPr>
        </p:nvSpPr>
        <p:spPr>
          <a:xfrm>
            <a:off x="685800" y="1752600"/>
            <a:ext cx="7772400" cy="1146175"/>
          </a:xfrm>
        </p:spPr>
        <p:txBody>
          <a:bodyPr>
            <a:normAutofit fontScale="90000"/>
          </a:bodyPr>
          <a:lstStyle/>
          <a:p>
            <a:r>
              <a:rPr lang="en-US" dirty="0"/>
              <a:t>Buffalo State’s</a:t>
            </a:r>
            <a:br>
              <a:rPr lang="en-US" dirty="0"/>
            </a:br>
            <a:r>
              <a:rPr lang="en-US" dirty="0"/>
              <a:t>Teacher Education Programs</a:t>
            </a:r>
          </a:p>
        </p:txBody>
      </p:sp>
      <p:sp>
        <p:nvSpPr>
          <p:cNvPr id="6" name="Subtitle 5">
            <a:extLst>
              <a:ext uri="{FF2B5EF4-FFF2-40B4-BE49-F238E27FC236}">
                <a16:creationId xmlns:a16="http://schemas.microsoft.com/office/drawing/2014/main" id="{F6025182-9705-48EE-ABA9-42DF14834CDE}"/>
              </a:ext>
            </a:extLst>
          </p:cNvPr>
          <p:cNvSpPr>
            <a:spLocks noGrp="1"/>
          </p:cNvSpPr>
          <p:nvPr>
            <p:ph type="subTitle" idx="1"/>
          </p:nvPr>
        </p:nvSpPr>
        <p:spPr>
          <a:xfrm>
            <a:off x="1389185" y="3200400"/>
            <a:ext cx="7086600" cy="1981200"/>
          </a:xfrm>
        </p:spPr>
        <p:txBody>
          <a:bodyPr>
            <a:normAutofit fontScale="47500" lnSpcReduction="20000"/>
          </a:bodyPr>
          <a:lstStyle/>
          <a:p>
            <a:r>
              <a:rPr lang="en-US" sz="4500" dirty="0">
                <a:solidFill>
                  <a:srgbClr val="FFFF00"/>
                </a:solidFill>
              </a:rPr>
              <a:t>What we offer.</a:t>
            </a:r>
          </a:p>
          <a:p>
            <a:r>
              <a:rPr lang="en-US" sz="4500" dirty="0">
                <a:solidFill>
                  <a:srgbClr val="FFFF00"/>
                </a:solidFill>
              </a:rPr>
              <a:t>&amp; </a:t>
            </a:r>
          </a:p>
          <a:p>
            <a:r>
              <a:rPr lang="en-US" sz="4500" dirty="0">
                <a:solidFill>
                  <a:srgbClr val="FFFF00"/>
                </a:solidFill>
              </a:rPr>
              <a:t>Why we are "the place to come” for teacher preparation!</a:t>
            </a:r>
          </a:p>
          <a:p>
            <a:endParaRPr lang="en-US" dirty="0"/>
          </a:p>
          <a:p>
            <a:r>
              <a:rPr lang="en-US" sz="5100" dirty="0"/>
              <a:t>10:15-10:45</a:t>
            </a:r>
          </a:p>
        </p:txBody>
      </p:sp>
      <p:sp>
        <p:nvSpPr>
          <p:cNvPr id="4" name="TextBox 3">
            <a:extLst>
              <a:ext uri="{FF2B5EF4-FFF2-40B4-BE49-F238E27FC236}">
                <a16:creationId xmlns:a16="http://schemas.microsoft.com/office/drawing/2014/main" id="{4FCEEC71-71D9-496C-BD75-AECDF0687B8A}"/>
              </a:ext>
            </a:extLst>
          </p:cNvPr>
          <p:cNvSpPr txBox="1"/>
          <p:nvPr/>
        </p:nvSpPr>
        <p:spPr>
          <a:xfrm>
            <a:off x="8191500" y="5940425"/>
            <a:ext cx="685800" cy="369332"/>
          </a:xfrm>
          <a:prstGeom prst="rect">
            <a:avLst/>
          </a:prstGeom>
          <a:noFill/>
        </p:spPr>
        <p:txBody>
          <a:bodyPr wrap="square" rtlCol="0">
            <a:spAutoFit/>
          </a:bodyPr>
          <a:lstStyle/>
          <a:p>
            <a:r>
              <a:rPr lang="en-US" dirty="0"/>
              <a:t>SB</a:t>
            </a:r>
          </a:p>
        </p:txBody>
      </p:sp>
    </p:spTree>
    <p:extLst>
      <p:ext uri="{BB962C8B-B14F-4D97-AF65-F5344CB8AC3E}">
        <p14:creationId xmlns:p14="http://schemas.microsoft.com/office/powerpoint/2010/main" val="2773559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EEE443-6770-4B3A-8848-EA87755D98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163" y="3523912"/>
            <a:ext cx="9019674" cy="2119745"/>
          </a:xfrm>
          <a:prstGeom prst="rect">
            <a:avLst/>
          </a:prstGeom>
        </p:spPr>
      </p:pic>
      <p:graphicFrame>
        <p:nvGraphicFramePr>
          <p:cNvPr id="3" name="Table 2">
            <a:extLst>
              <a:ext uri="{FF2B5EF4-FFF2-40B4-BE49-F238E27FC236}">
                <a16:creationId xmlns:a16="http://schemas.microsoft.com/office/drawing/2014/main" id="{FE9440AD-8B3E-491D-BA45-4CB5A5B63D9F}"/>
              </a:ext>
            </a:extLst>
          </p:cNvPr>
          <p:cNvGraphicFramePr>
            <a:graphicFrameLocks noGrp="1"/>
          </p:cNvGraphicFramePr>
          <p:nvPr>
            <p:extLst>
              <p:ext uri="{D42A27DB-BD31-4B8C-83A1-F6EECF244321}">
                <p14:modId xmlns:p14="http://schemas.microsoft.com/office/powerpoint/2010/main" val="4104931222"/>
              </p:ext>
            </p:extLst>
          </p:nvPr>
        </p:nvGraphicFramePr>
        <p:xfrm>
          <a:off x="124326" y="76200"/>
          <a:ext cx="8895348" cy="3447712"/>
        </p:xfrm>
        <a:graphic>
          <a:graphicData uri="http://schemas.openxmlformats.org/drawingml/2006/table">
            <a:tbl>
              <a:tblPr firstRow="1" firstCol="1" bandRow="1">
                <a:tableStyleId>{2D5ABB26-0587-4C30-8999-92F81FD0307C}</a:tableStyleId>
              </a:tblPr>
              <a:tblGrid>
                <a:gridCol w="2964811">
                  <a:extLst>
                    <a:ext uri="{9D8B030D-6E8A-4147-A177-3AD203B41FA5}">
                      <a16:colId xmlns:a16="http://schemas.microsoft.com/office/drawing/2014/main" val="350443897"/>
                    </a:ext>
                  </a:extLst>
                </a:gridCol>
                <a:gridCol w="2964811">
                  <a:extLst>
                    <a:ext uri="{9D8B030D-6E8A-4147-A177-3AD203B41FA5}">
                      <a16:colId xmlns:a16="http://schemas.microsoft.com/office/drawing/2014/main" val="360814517"/>
                    </a:ext>
                  </a:extLst>
                </a:gridCol>
                <a:gridCol w="2965726">
                  <a:extLst>
                    <a:ext uri="{9D8B030D-6E8A-4147-A177-3AD203B41FA5}">
                      <a16:colId xmlns:a16="http://schemas.microsoft.com/office/drawing/2014/main" val="3890540544"/>
                    </a:ext>
                  </a:extLst>
                </a:gridCol>
              </a:tblGrid>
              <a:tr h="575695">
                <a:tc gridSpan="3">
                  <a:txBody>
                    <a:bodyPr/>
                    <a:lstStyle/>
                    <a:p>
                      <a:pPr marL="0" marR="0" algn="ctr">
                        <a:lnSpc>
                          <a:spcPct val="107000"/>
                        </a:lnSpc>
                        <a:spcBef>
                          <a:spcPts val="0"/>
                        </a:spcBef>
                        <a:spcAft>
                          <a:spcPts val="0"/>
                        </a:spcAft>
                      </a:pPr>
                      <a:r>
                        <a:rPr lang="en-US" sz="2400" b="1" dirty="0">
                          <a:effectLst/>
                        </a:rPr>
                        <a:t>Areas of Study at BSC</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89755656"/>
                  </a:ext>
                </a:extLst>
              </a:tr>
              <a:tr h="541674">
                <a:tc>
                  <a:txBody>
                    <a:bodyPr/>
                    <a:lstStyle/>
                    <a:p>
                      <a:pPr marL="285750" marR="0" indent="-285750">
                        <a:lnSpc>
                          <a:spcPct val="107000"/>
                        </a:lnSpc>
                        <a:spcBef>
                          <a:spcPts val="0"/>
                        </a:spcBef>
                        <a:spcAft>
                          <a:spcPts val="0"/>
                        </a:spcAft>
                        <a:buFont typeface="Arial" panose="020B0604020202020204" pitchFamily="34" charset="0"/>
                        <a:buChar char="•"/>
                      </a:pPr>
                      <a:r>
                        <a:rPr lang="en-US" sz="1600" dirty="0">
                          <a:effectLst/>
                        </a:rPr>
                        <a:t>Art Education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marR="0" indent="-285750">
                        <a:lnSpc>
                          <a:spcPct val="107000"/>
                        </a:lnSpc>
                        <a:spcBef>
                          <a:spcPts val="0"/>
                        </a:spcBef>
                        <a:spcAft>
                          <a:spcPts val="0"/>
                        </a:spcAft>
                        <a:buFont typeface="Arial" panose="020B0604020202020204" pitchFamily="34" charset="0"/>
                        <a:buChar char="•"/>
                      </a:pPr>
                      <a:r>
                        <a:rPr lang="en-US" sz="1600" dirty="0">
                          <a:effectLst/>
                        </a:rPr>
                        <a:t>Exceptional Education (Special Education)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marR="0" indent="-285750">
                        <a:lnSpc>
                          <a:spcPct val="107000"/>
                        </a:lnSpc>
                        <a:spcBef>
                          <a:spcPts val="0"/>
                        </a:spcBef>
                        <a:spcAft>
                          <a:spcPts val="0"/>
                        </a:spcAft>
                        <a:buFont typeface="Arial" panose="020B0604020202020204" pitchFamily="34" charset="0"/>
                        <a:buChar char="•"/>
                      </a:pPr>
                      <a:r>
                        <a:rPr lang="en-US" sz="1600">
                          <a:effectLst/>
                        </a:rPr>
                        <a:t>Physics Education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40844625"/>
                  </a:ext>
                </a:extLst>
              </a:tr>
              <a:tr h="541674">
                <a:tc>
                  <a:txBody>
                    <a:bodyPr/>
                    <a:lstStyle/>
                    <a:p>
                      <a:pPr marL="285750" marR="0" indent="-285750">
                        <a:lnSpc>
                          <a:spcPct val="107000"/>
                        </a:lnSpc>
                        <a:spcBef>
                          <a:spcPts val="0"/>
                        </a:spcBef>
                        <a:spcAft>
                          <a:spcPts val="0"/>
                        </a:spcAft>
                        <a:buFont typeface="Arial" panose="020B0604020202020204" pitchFamily="34" charset="0"/>
                        <a:buChar char="•"/>
                      </a:pPr>
                      <a:r>
                        <a:rPr lang="en-US" sz="1600" dirty="0">
                          <a:effectLst/>
                        </a:rPr>
                        <a:t>Business &amp; Marketing Education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marR="0" indent="-285750">
                        <a:lnSpc>
                          <a:spcPct val="107000"/>
                        </a:lnSpc>
                        <a:spcBef>
                          <a:spcPts val="0"/>
                        </a:spcBef>
                        <a:spcAft>
                          <a:spcPts val="0"/>
                        </a:spcAft>
                        <a:buFont typeface="Arial" panose="020B0604020202020204" pitchFamily="34" charset="0"/>
                        <a:buChar char="•"/>
                      </a:pPr>
                      <a:r>
                        <a:rPr lang="en-US" sz="1600" dirty="0">
                          <a:effectLst/>
                        </a:rPr>
                        <a:t>Elementary Education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marR="0" indent="-285750">
                        <a:lnSpc>
                          <a:spcPct val="107000"/>
                        </a:lnSpc>
                        <a:spcBef>
                          <a:spcPts val="0"/>
                        </a:spcBef>
                        <a:spcAft>
                          <a:spcPts val="0"/>
                        </a:spcAft>
                        <a:buFont typeface="Arial" panose="020B0604020202020204" pitchFamily="34" charset="0"/>
                        <a:buChar char="•"/>
                      </a:pPr>
                      <a:r>
                        <a:rPr lang="en-US" sz="1600">
                          <a:effectLst/>
                        </a:rPr>
                        <a:t>Science Education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50844259"/>
                  </a:ext>
                </a:extLst>
              </a:tr>
              <a:tr h="263905">
                <a:tc>
                  <a:txBody>
                    <a:bodyPr/>
                    <a:lstStyle/>
                    <a:p>
                      <a:pPr marL="285750" marR="0" indent="-285750">
                        <a:lnSpc>
                          <a:spcPct val="107000"/>
                        </a:lnSpc>
                        <a:spcBef>
                          <a:spcPts val="0"/>
                        </a:spcBef>
                        <a:spcAft>
                          <a:spcPts val="0"/>
                        </a:spcAft>
                        <a:buFont typeface="Arial" panose="020B0604020202020204" pitchFamily="34" charset="0"/>
                        <a:buChar char="•"/>
                      </a:pPr>
                      <a:r>
                        <a:rPr lang="en-US" sz="1600" dirty="0">
                          <a:effectLst/>
                        </a:rPr>
                        <a:t>Career &amp; Technical Education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marR="0" indent="-285750">
                        <a:lnSpc>
                          <a:spcPct val="107000"/>
                        </a:lnSpc>
                        <a:spcBef>
                          <a:spcPts val="0"/>
                        </a:spcBef>
                        <a:spcAft>
                          <a:spcPts val="0"/>
                        </a:spcAft>
                        <a:buFont typeface="Arial" panose="020B0604020202020204" pitchFamily="34" charset="0"/>
                        <a:buChar char="•"/>
                      </a:pPr>
                      <a:r>
                        <a:rPr lang="en-US" sz="1600" dirty="0">
                          <a:effectLst/>
                        </a:rPr>
                        <a:t>English Education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marR="0" indent="-285750">
                        <a:lnSpc>
                          <a:spcPct val="107000"/>
                        </a:lnSpc>
                        <a:spcBef>
                          <a:spcPts val="0"/>
                        </a:spcBef>
                        <a:spcAft>
                          <a:spcPts val="0"/>
                        </a:spcAft>
                        <a:buFont typeface="Arial" panose="020B0604020202020204" pitchFamily="34" charset="0"/>
                        <a:buChar char="•"/>
                      </a:pPr>
                      <a:r>
                        <a:rPr lang="en-US" sz="1600" dirty="0">
                          <a:effectLst/>
                        </a:rPr>
                        <a:t>Social Studies Education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1585133"/>
                  </a:ext>
                </a:extLst>
              </a:tr>
              <a:tr h="541674">
                <a:tc>
                  <a:txBody>
                    <a:bodyPr/>
                    <a:lstStyle/>
                    <a:p>
                      <a:pPr marL="285750" marR="0" indent="-285750">
                        <a:lnSpc>
                          <a:spcPct val="107000"/>
                        </a:lnSpc>
                        <a:spcBef>
                          <a:spcPts val="0"/>
                        </a:spcBef>
                        <a:spcAft>
                          <a:spcPts val="0"/>
                        </a:spcAft>
                        <a:buFont typeface="Arial" panose="020B0604020202020204" pitchFamily="34" charset="0"/>
                        <a:buChar char="•"/>
                      </a:pPr>
                      <a:r>
                        <a:rPr lang="en-US" sz="1600">
                          <a:effectLst/>
                        </a:rPr>
                        <a:t>Early Childhood Education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marR="0" indent="-285750">
                        <a:lnSpc>
                          <a:spcPct val="107000"/>
                        </a:lnSpc>
                        <a:spcBef>
                          <a:spcPts val="0"/>
                        </a:spcBef>
                        <a:spcAft>
                          <a:spcPts val="0"/>
                        </a:spcAft>
                        <a:buFont typeface="Arial" panose="020B0604020202020204" pitchFamily="34" charset="0"/>
                        <a:buChar char="•"/>
                      </a:pPr>
                      <a:r>
                        <a:rPr lang="en-US" sz="1600" dirty="0">
                          <a:effectLst/>
                        </a:rPr>
                        <a:t>Math Education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marR="0" indent="-285750">
                        <a:lnSpc>
                          <a:spcPct val="107000"/>
                        </a:lnSpc>
                        <a:spcBef>
                          <a:spcPts val="0"/>
                        </a:spcBef>
                        <a:spcAft>
                          <a:spcPts val="0"/>
                        </a:spcAft>
                        <a:buFont typeface="Arial" panose="020B0604020202020204" pitchFamily="34" charset="0"/>
                        <a:buChar char="•"/>
                      </a:pPr>
                      <a:r>
                        <a:rPr lang="en-US" sz="1600" dirty="0">
                          <a:effectLst/>
                        </a:rPr>
                        <a:t>Teaching English to Speakers of Other Languages (TESOL)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15005023"/>
                  </a:ext>
                </a:extLst>
              </a:tr>
              <a:tr h="263905">
                <a:tc>
                  <a:txBody>
                    <a:bodyPr/>
                    <a:lstStyle/>
                    <a:p>
                      <a:pPr marL="285750" marR="0" indent="-285750">
                        <a:lnSpc>
                          <a:spcPct val="107000"/>
                        </a:lnSpc>
                        <a:spcBef>
                          <a:spcPts val="0"/>
                        </a:spcBef>
                        <a:spcAft>
                          <a:spcPts val="0"/>
                        </a:spcAft>
                        <a:buFont typeface="Arial" panose="020B0604020202020204" pitchFamily="34" charset="0"/>
                        <a:buChar char="•"/>
                      </a:pPr>
                      <a:r>
                        <a:rPr lang="en-US" sz="1600">
                          <a:effectLst/>
                        </a:rPr>
                        <a:t>Educational Leadership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marR="0" indent="-285750">
                        <a:lnSpc>
                          <a:spcPct val="107000"/>
                        </a:lnSpc>
                        <a:spcBef>
                          <a:spcPts val="0"/>
                        </a:spcBef>
                        <a:spcAft>
                          <a:spcPts val="0"/>
                        </a:spcAft>
                        <a:buFont typeface="Arial" panose="020B0604020202020204" pitchFamily="34" charset="0"/>
                        <a:buChar char="•"/>
                      </a:pPr>
                      <a:r>
                        <a:rPr lang="en-US" sz="1600">
                          <a:effectLst/>
                        </a:rPr>
                        <a:t>Music Education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marR="0" indent="-285750">
                        <a:lnSpc>
                          <a:spcPct val="107000"/>
                        </a:lnSpc>
                        <a:spcBef>
                          <a:spcPts val="0"/>
                        </a:spcBef>
                        <a:spcAft>
                          <a:spcPts val="0"/>
                        </a:spcAft>
                        <a:buFont typeface="Arial" panose="020B0604020202020204" pitchFamily="34" charset="0"/>
                        <a:buChar char="•"/>
                      </a:pPr>
                      <a:r>
                        <a:rPr lang="en-US" sz="1600" dirty="0">
                          <a:effectLst/>
                        </a:rPr>
                        <a:t>Technology Education</a:t>
                      </a:r>
                    </a:p>
                    <a:p>
                      <a:pPr marL="285750" marR="0" indent="-285750">
                        <a:lnSpc>
                          <a:spcPct val="107000"/>
                        </a:lnSpc>
                        <a:spcBef>
                          <a:spcPts val="0"/>
                        </a:spcBef>
                        <a:spcAft>
                          <a:spcPts val="0"/>
                        </a:spcAft>
                        <a:buFont typeface="Arial" panose="020B0604020202020204" pitchFamily="34" charset="0"/>
                        <a:buChar cha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8449177"/>
                  </a:ext>
                </a:extLst>
              </a:tr>
            </a:tbl>
          </a:graphicData>
        </a:graphic>
      </p:graphicFrame>
      <p:sp>
        <p:nvSpPr>
          <p:cNvPr id="4" name="TextBox 3">
            <a:extLst>
              <a:ext uri="{FF2B5EF4-FFF2-40B4-BE49-F238E27FC236}">
                <a16:creationId xmlns:a16="http://schemas.microsoft.com/office/drawing/2014/main" id="{6179E787-04F4-450E-9A6C-F00EB1081FDD}"/>
              </a:ext>
            </a:extLst>
          </p:cNvPr>
          <p:cNvSpPr txBox="1"/>
          <p:nvPr/>
        </p:nvSpPr>
        <p:spPr>
          <a:xfrm>
            <a:off x="8191500" y="5940425"/>
            <a:ext cx="685800" cy="369332"/>
          </a:xfrm>
          <a:prstGeom prst="rect">
            <a:avLst/>
          </a:prstGeom>
          <a:noFill/>
        </p:spPr>
        <p:txBody>
          <a:bodyPr wrap="square" rtlCol="0">
            <a:spAutoFit/>
          </a:bodyPr>
          <a:lstStyle/>
          <a:p>
            <a:r>
              <a:rPr lang="en-US" dirty="0"/>
              <a:t>SB</a:t>
            </a:r>
          </a:p>
        </p:txBody>
      </p:sp>
    </p:spTree>
    <p:extLst>
      <p:ext uri="{BB962C8B-B14F-4D97-AF65-F5344CB8AC3E}">
        <p14:creationId xmlns:p14="http://schemas.microsoft.com/office/powerpoint/2010/main" val="2405994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3EF86-E3DF-4914-B207-79DD2C9A28C4}"/>
              </a:ext>
            </a:extLst>
          </p:cNvPr>
          <p:cNvSpPr>
            <a:spLocks noGrp="1"/>
          </p:cNvSpPr>
          <p:nvPr>
            <p:ph type="title"/>
          </p:nvPr>
        </p:nvSpPr>
        <p:spPr>
          <a:xfrm>
            <a:off x="304800" y="98323"/>
            <a:ext cx="8534400" cy="952500"/>
          </a:xfrm>
        </p:spPr>
        <p:txBody>
          <a:bodyPr>
            <a:normAutofit fontScale="90000"/>
          </a:bodyPr>
          <a:lstStyle/>
          <a:p>
            <a:r>
              <a:rPr lang="en-US" dirty="0">
                <a:solidFill>
                  <a:schemeClr val="tx1"/>
                </a:solidFill>
              </a:rPr>
              <a:t>Characteristics to support why </a:t>
            </a:r>
            <a:r>
              <a:rPr lang="en-US" dirty="0">
                <a:solidFill>
                  <a:srgbClr val="FF0000"/>
                </a:solidFill>
              </a:rPr>
              <a:t>we are the “gold standard” </a:t>
            </a:r>
            <a:r>
              <a:rPr lang="en-US" dirty="0">
                <a:solidFill>
                  <a:schemeClr val="tx1"/>
                </a:solidFill>
              </a:rPr>
              <a:t>in teacher preparation…</a:t>
            </a:r>
          </a:p>
        </p:txBody>
      </p:sp>
      <p:sp>
        <p:nvSpPr>
          <p:cNvPr id="4" name="Content Placeholder 3">
            <a:extLst>
              <a:ext uri="{FF2B5EF4-FFF2-40B4-BE49-F238E27FC236}">
                <a16:creationId xmlns:a16="http://schemas.microsoft.com/office/drawing/2014/main" id="{1CFC48CC-856B-4CA9-802B-6A40DE541AA6}"/>
              </a:ext>
            </a:extLst>
          </p:cNvPr>
          <p:cNvSpPr>
            <a:spLocks noGrp="1"/>
          </p:cNvSpPr>
          <p:nvPr>
            <p:ph idx="10"/>
          </p:nvPr>
        </p:nvSpPr>
        <p:spPr>
          <a:xfrm>
            <a:off x="2667000" y="1601043"/>
            <a:ext cx="3124200" cy="4525963"/>
          </a:xfrm>
        </p:spPr>
        <p:txBody>
          <a:bodyPr>
            <a:normAutofit/>
          </a:bodyPr>
          <a:lstStyle/>
          <a:p>
            <a:r>
              <a:rPr lang="en-US" b="1" dirty="0"/>
              <a:t>We offer:</a:t>
            </a:r>
          </a:p>
          <a:p>
            <a:pPr marL="342900" indent="-342900">
              <a:buFont typeface="Wingdings" panose="05000000000000000000" pitchFamily="2" charset="2"/>
              <a:buChar char="ü"/>
            </a:pPr>
            <a:r>
              <a:rPr lang="en-US" sz="2000" dirty="0"/>
              <a:t>Small class sizes &amp; learning communities</a:t>
            </a:r>
          </a:p>
          <a:p>
            <a:pPr marL="342900" indent="-342900">
              <a:buFont typeface="Wingdings" panose="05000000000000000000" pitchFamily="2" charset="2"/>
              <a:buChar char="ü"/>
            </a:pPr>
            <a:r>
              <a:rPr lang="en-US" sz="2000" dirty="0"/>
              <a:t>Clinically rich experiences</a:t>
            </a:r>
          </a:p>
          <a:p>
            <a:pPr marL="342900" indent="-342900">
              <a:buFont typeface="Wingdings" panose="05000000000000000000" pitchFamily="2" charset="2"/>
              <a:buChar char="ü"/>
            </a:pPr>
            <a:r>
              <a:rPr lang="en-US" sz="2000" dirty="0"/>
              <a:t>Professional development</a:t>
            </a:r>
          </a:p>
          <a:p>
            <a:pPr marL="342900" indent="-342900">
              <a:buFont typeface="Wingdings" panose="05000000000000000000" pitchFamily="2" charset="2"/>
              <a:buChar char="ü"/>
            </a:pPr>
            <a:r>
              <a:rPr lang="en-US" sz="2000" dirty="0"/>
              <a:t>Mentoring</a:t>
            </a:r>
          </a:p>
          <a:p>
            <a:pPr marL="342900" indent="-342900">
              <a:buFont typeface="Wingdings" panose="05000000000000000000" pitchFamily="2" charset="2"/>
              <a:buChar char="ü"/>
            </a:pPr>
            <a:r>
              <a:rPr lang="en-US" sz="2000" dirty="0"/>
              <a:t>Awards &amp; scholarships</a:t>
            </a:r>
          </a:p>
          <a:p>
            <a:pPr marL="342900" indent="-342900">
              <a:buFont typeface="Wingdings" panose="05000000000000000000" pitchFamily="2" charset="2"/>
              <a:buChar char="ü"/>
            </a:pPr>
            <a:r>
              <a:rPr lang="en-US" sz="2000" dirty="0"/>
              <a:t>Many ways to get involved</a:t>
            </a:r>
          </a:p>
          <a:p>
            <a:endParaRPr lang="en-US" dirty="0"/>
          </a:p>
        </p:txBody>
      </p:sp>
      <p:pic>
        <p:nvPicPr>
          <p:cNvPr id="3076" name="Picture 4" descr="Award, Red, Ribbon, Winner, Achievement">
            <a:extLst>
              <a:ext uri="{FF2B5EF4-FFF2-40B4-BE49-F238E27FC236}">
                <a16:creationId xmlns:a16="http://schemas.microsoft.com/office/drawing/2014/main" id="{62022091-7626-44E4-9AF3-CEF80602DD5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2471" y="1569652"/>
            <a:ext cx="2280138" cy="365682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512E6CE8-0628-463D-98B7-4B7AD8D2BC40}"/>
              </a:ext>
            </a:extLst>
          </p:cNvPr>
          <p:cNvSpPr txBox="1">
            <a:spLocks/>
          </p:cNvSpPr>
          <p:nvPr/>
        </p:nvSpPr>
        <p:spPr>
          <a:xfrm>
            <a:off x="5980059" y="1601043"/>
            <a:ext cx="3124200" cy="4616349"/>
          </a:xfrm>
          <a:prstGeom prst="rect">
            <a:avLst/>
          </a:prstGeom>
        </p:spPr>
        <p:txBody>
          <a:bodyPr vert="horz" lIns="91440" tIns="45720" rIns="91440" bIns="45720" rtlCol="0">
            <a:normAutofit/>
          </a:bodyPr>
          <a:lstStyle>
            <a:lvl1pPr marL="0" indent="0" algn="l" defTabSz="914400" rtl="0" eaLnBrk="1" latinLnBrk="0" hangingPunct="1">
              <a:spcBef>
                <a:spcPct val="20000"/>
              </a:spcBef>
              <a:buClr>
                <a:srgbClr val="CC6600"/>
              </a:buClr>
              <a:buFontTx/>
              <a:buNone/>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t>We are: </a:t>
            </a:r>
          </a:p>
          <a:p>
            <a:pPr marL="342900" indent="-342900">
              <a:buFont typeface="Wingdings" panose="05000000000000000000" pitchFamily="2" charset="2"/>
              <a:buChar char="ü"/>
            </a:pPr>
            <a:r>
              <a:rPr lang="en-US" sz="2000" dirty="0"/>
              <a:t>Service oriented</a:t>
            </a:r>
          </a:p>
          <a:p>
            <a:pPr marL="342900" indent="-342900">
              <a:buFont typeface="Wingdings" panose="05000000000000000000" pitchFamily="2" charset="2"/>
              <a:buChar char="ü"/>
            </a:pPr>
            <a:r>
              <a:rPr lang="en-US" sz="2000" dirty="0"/>
              <a:t>Globally aware</a:t>
            </a:r>
          </a:p>
          <a:p>
            <a:pPr marL="342900" indent="-342900">
              <a:buFont typeface="Wingdings" panose="05000000000000000000" pitchFamily="2" charset="2"/>
              <a:buChar char="ü"/>
            </a:pPr>
            <a:r>
              <a:rPr lang="en-US" sz="2000" dirty="0"/>
              <a:t>Award winning</a:t>
            </a:r>
          </a:p>
          <a:p>
            <a:pPr marL="342900" indent="-342900">
              <a:buFont typeface="Wingdings" panose="05000000000000000000" pitchFamily="2" charset="2"/>
              <a:buChar char="ü"/>
            </a:pPr>
            <a:r>
              <a:rPr lang="en-US" sz="2000" dirty="0"/>
              <a:t>Technology driven</a:t>
            </a:r>
          </a:p>
          <a:p>
            <a:pPr marL="342900" indent="-342900">
              <a:buFont typeface="Wingdings" panose="05000000000000000000" pitchFamily="2" charset="2"/>
              <a:buChar char="ü"/>
            </a:pPr>
            <a:r>
              <a:rPr lang="en-US" sz="2000" dirty="0"/>
              <a:t>Evidence based</a:t>
            </a:r>
          </a:p>
          <a:p>
            <a:pPr marL="342900" indent="-342900">
              <a:buFont typeface="Wingdings" panose="05000000000000000000" pitchFamily="2" charset="2"/>
              <a:buChar char="ü"/>
            </a:pPr>
            <a:r>
              <a:rPr lang="en-US" sz="2000" dirty="0"/>
              <a:t>Creative &amp; innovative</a:t>
            </a:r>
          </a:p>
          <a:p>
            <a:pPr marL="342900" indent="-342900">
              <a:buFont typeface="Wingdings" panose="05000000000000000000" pitchFamily="2" charset="2"/>
              <a:buChar char="ü"/>
            </a:pPr>
            <a:r>
              <a:rPr lang="en-US" sz="2000" dirty="0"/>
              <a:t>Leaders</a:t>
            </a:r>
          </a:p>
          <a:p>
            <a:endParaRPr lang="en-US" dirty="0"/>
          </a:p>
        </p:txBody>
      </p:sp>
      <p:sp>
        <p:nvSpPr>
          <p:cNvPr id="5" name="TextBox 4">
            <a:extLst>
              <a:ext uri="{FF2B5EF4-FFF2-40B4-BE49-F238E27FC236}">
                <a16:creationId xmlns:a16="http://schemas.microsoft.com/office/drawing/2014/main" id="{55E101B6-A563-4FA8-8EEE-4B22D5010F3C}"/>
              </a:ext>
            </a:extLst>
          </p:cNvPr>
          <p:cNvSpPr txBox="1"/>
          <p:nvPr/>
        </p:nvSpPr>
        <p:spPr>
          <a:xfrm>
            <a:off x="6388842" y="5066457"/>
            <a:ext cx="2758206" cy="381000"/>
          </a:xfrm>
          <a:prstGeom prst="rect">
            <a:avLst/>
          </a:prstGeom>
          <a:noFill/>
        </p:spPr>
        <p:txBody>
          <a:bodyPr wrap="square" rtlCol="0">
            <a:spAutoFit/>
          </a:bodyPr>
          <a:lstStyle/>
          <a:p>
            <a:r>
              <a:rPr lang="en-US" dirty="0">
                <a:solidFill>
                  <a:srgbClr val="FF0000"/>
                </a:solidFill>
              </a:rPr>
              <a:t>…and so much more!</a:t>
            </a:r>
          </a:p>
        </p:txBody>
      </p:sp>
      <p:sp>
        <p:nvSpPr>
          <p:cNvPr id="8" name="TextBox 7">
            <a:extLst>
              <a:ext uri="{FF2B5EF4-FFF2-40B4-BE49-F238E27FC236}">
                <a16:creationId xmlns:a16="http://schemas.microsoft.com/office/drawing/2014/main" id="{C99C2549-577E-4BAC-ABBD-4E22E923024D}"/>
              </a:ext>
            </a:extLst>
          </p:cNvPr>
          <p:cNvSpPr txBox="1"/>
          <p:nvPr/>
        </p:nvSpPr>
        <p:spPr>
          <a:xfrm>
            <a:off x="8610600" y="6481104"/>
            <a:ext cx="685800" cy="369332"/>
          </a:xfrm>
          <a:prstGeom prst="rect">
            <a:avLst/>
          </a:prstGeom>
          <a:noFill/>
        </p:spPr>
        <p:txBody>
          <a:bodyPr wrap="square" rtlCol="0">
            <a:spAutoFit/>
          </a:bodyPr>
          <a:lstStyle/>
          <a:p>
            <a:r>
              <a:rPr lang="en-US" dirty="0"/>
              <a:t>SB</a:t>
            </a:r>
          </a:p>
        </p:txBody>
      </p:sp>
      <p:pic>
        <p:nvPicPr>
          <p:cNvPr id="3074" name="Picture 2" descr="150th Anniversary | SUNY Buffalo State College">
            <a:extLst>
              <a:ext uri="{FF2B5EF4-FFF2-40B4-BE49-F238E27FC236}">
                <a16:creationId xmlns:a16="http://schemas.microsoft.com/office/drawing/2014/main" id="{A361AA0B-BA11-4B13-AA59-BD523D5345B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8200" y="2286000"/>
            <a:ext cx="9144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990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EDC6B-3E6E-47D3-A7CC-938B9ACC47E5}"/>
              </a:ext>
            </a:extLst>
          </p:cNvPr>
          <p:cNvSpPr>
            <a:spLocks noGrp="1"/>
          </p:cNvSpPr>
          <p:nvPr>
            <p:ph type="title"/>
          </p:nvPr>
        </p:nvSpPr>
        <p:spPr/>
        <p:txBody>
          <a:bodyPr>
            <a:normAutofit fontScale="90000"/>
          </a:bodyPr>
          <a:lstStyle/>
          <a:p>
            <a:r>
              <a:rPr lang="en-US" dirty="0"/>
              <a:t>Small Class Sizes &amp; Learning Communities</a:t>
            </a:r>
          </a:p>
        </p:txBody>
      </p:sp>
      <p:pic>
        <p:nvPicPr>
          <p:cNvPr id="3076" name="Picture 4" descr="May be an image of child, sitting and indoor">
            <a:extLst>
              <a:ext uri="{FF2B5EF4-FFF2-40B4-BE49-F238E27FC236}">
                <a16:creationId xmlns:a16="http://schemas.microsoft.com/office/drawing/2014/main" id="{251CF319-9050-46FF-A560-7F04195CE86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345026">
            <a:off x="531549" y="879935"/>
            <a:ext cx="3468429" cy="23094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80" name="Picture 8" descr="No photo description available.">
            <a:extLst>
              <a:ext uri="{FF2B5EF4-FFF2-40B4-BE49-F238E27FC236}">
                <a16:creationId xmlns:a16="http://schemas.microsoft.com/office/drawing/2014/main" id="{E443E528-9A69-4E3C-A4A4-4819C09224A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04066">
            <a:off x="6113733" y="909652"/>
            <a:ext cx="2766400" cy="2073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Content Placeholder 3">
            <a:extLst>
              <a:ext uri="{FF2B5EF4-FFF2-40B4-BE49-F238E27FC236}">
                <a16:creationId xmlns:a16="http://schemas.microsoft.com/office/drawing/2014/main" id="{F3FBA856-F59B-4449-B94B-A10DD58B4F74}"/>
              </a:ext>
            </a:extLst>
          </p:cNvPr>
          <p:cNvPicPr>
            <a:picLocks noChangeAspect="1"/>
          </p:cNvPicPr>
          <p:nvPr/>
        </p:nvPicPr>
        <p:blipFill>
          <a:blip r:embed="rId5"/>
          <a:stretch>
            <a:fillRect/>
          </a:stretch>
        </p:blipFill>
        <p:spPr>
          <a:xfrm>
            <a:off x="2133600" y="4288586"/>
            <a:ext cx="6391275" cy="2066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8" name="Picture 6" descr="May be an image of one or more people">
            <a:extLst>
              <a:ext uri="{FF2B5EF4-FFF2-40B4-BE49-F238E27FC236}">
                <a16:creationId xmlns:a16="http://schemas.microsoft.com/office/drawing/2014/main" id="{607EE79E-9FEE-4BC8-9975-68D18E726961}"/>
              </a:ext>
            </a:extLst>
          </p:cNvPr>
          <p:cNvPicPr>
            <a:picLocks noGrp="1" noChangeAspect="1" noChangeArrowheads="1"/>
          </p:cNvPicPr>
          <p:nvPr>
            <p:ph idx="1"/>
          </p:nvPr>
        </p:nvPicPr>
        <p:blipFill>
          <a:blip r:embed="rId6" cstate="email">
            <a:extLst>
              <a:ext uri="{28A0092B-C50C-407E-A947-70E740481C1C}">
                <a14:useLocalDpi xmlns:a14="http://schemas.microsoft.com/office/drawing/2010/main"/>
              </a:ext>
            </a:extLst>
          </a:blip>
          <a:srcRect/>
          <a:stretch>
            <a:fillRect/>
          </a:stretch>
        </p:blipFill>
        <p:spPr bwMode="auto">
          <a:xfrm>
            <a:off x="3806138" y="1707101"/>
            <a:ext cx="3690795" cy="2454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4" name="Picture 2" descr="Partnership is a lifeline for teachers from Puerto Rico">
            <a:extLst>
              <a:ext uri="{FF2B5EF4-FFF2-40B4-BE49-F238E27FC236}">
                <a16:creationId xmlns:a16="http://schemas.microsoft.com/office/drawing/2014/main" id="{182FCC86-5ED6-41DB-A199-6DC0B10FEB1E}"/>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21267292">
            <a:off x="154481" y="3348851"/>
            <a:ext cx="3735650" cy="2454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D9A186A-4C68-4011-A796-D0D9BE8E5062}"/>
              </a:ext>
            </a:extLst>
          </p:cNvPr>
          <p:cNvSpPr txBox="1"/>
          <p:nvPr/>
        </p:nvSpPr>
        <p:spPr>
          <a:xfrm>
            <a:off x="8524875" y="5734067"/>
            <a:ext cx="637999" cy="338554"/>
          </a:xfrm>
          <a:prstGeom prst="rect">
            <a:avLst/>
          </a:prstGeom>
          <a:noFill/>
        </p:spPr>
        <p:txBody>
          <a:bodyPr wrap="square" rtlCol="0">
            <a:spAutoFit/>
          </a:bodyPr>
          <a:lstStyle/>
          <a:p>
            <a:r>
              <a:rPr lang="en-US" sz="1600" dirty="0" err="1"/>
              <a:t>PdP</a:t>
            </a:r>
            <a:endParaRPr lang="en-US" sz="1600" dirty="0"/>
          </a:p>
        </p:txBody>
      </p:sp>
    </p:spTree>
    <p:extLst>
      <p:ext uri="{BB962C8B-B14F-4D97-AF65-F5344CB8AC3E}">
        <p14:creationId xmlns:p14="http://schemas.microsoft.com/office/powerpoint/2010/main" val="1257840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75DBE-2B73-4A6E-BE6E-F4D3EC3FCB67}"/>
              </a:ext>
            </a:extLst>
          </p:cNvPr>
          <p:cNvSpPr>
            <a:spLocks noGrp="1"/>
          </p:cNvSpPr>
          <p:nvPr>
            <p:ph type="title"/>
          </p:nvPr>
        </p:nvSpPr>
        <p:spPr/>
        <p:txBody>
          <a:bodyPr/>
          <a:lstStyle/>
          <a:p>
            <a:r>
              <a:rPr lang="en-US" dirty="0"/>
              <a:t>Clinically Rich </a:t>
            </a:r>
          </a:p>
        </p:txBody>
      </p:sp>
      <p:pic>
        <p:nvPicPr>
          <p:cNvPr id="4" name="Content Placeholder 3">
            <a:extLst>
              <a:ext uri="{FF2B5EF4-FFF2-40B4-BE49-F238E27FC236}">
                <a16:creationId xmlns:a16="http://schemas.microsoft.com/office/drawing/2014/main" id="{C1A7826E-9DFF-4AD6-9C22-8CB44BB49F08}"/>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8278"/>
          <a:stretch/>
        </p:blipFill>
        <p:spPr>
          <a:xfrm rot="1044873">
            <a:off x="4215734" y="588556"/>
            <a:ext cx="3831345" cy="25713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00" name="Picture 4" descr="Image preview">
            <a:extLst>
              <a:ext uri="{FF2B5EF4-FFF2-40B4-BE49-F238E27FC236}">
                <a16:creationId xmlns:a16="http://schemas.microsoft.com/office/drawing/2014/main" id="{C9866FAE-1573-4B30-BF81-257622AECD2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839" y="838200"/>
            <a:ext cx="3520069" cy="388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1A62D5B-7701-46E5-8426-C88413DE8C3D}"/>
              </a:ext>
            </a:extLst>
          </p:cNvPr>
          <p:cNvSpPr txBox="1"/>
          <p:nvPr/>
        </p:nvSpPr>
        <p:spPr>
          <a:xfrm>
            <a:off x="8524875" y="5734067"/>
            <a:ext cx="637999" cy="338554"/>
          </a:xfrm>
          <a:prstGeom prst="rect">
            <a:avLst/>
          </a:prstGeom>
          <a:noFill/>
        </p:spPr>
        <p:txBody>
          <a:bodyPr wrap="square" rtlCol="0">
            <a:spAutoFit/>
          </a:bodyPr>
          <a:lstStyle/>
          <a:p>
            <a:r>
              <a:rPr lang="en-US" sz="1600" dirty="0" err="1"/>
              <a:t>PdP</a:t>
            </a:r>
            <a:endParaRPr lang="en-US" sz="1600" dirty="0"/>
          </a:p>
        </p:txBody>
      </p:sp>
      <p:pic>
        <p:nvPicPr>
          <p:cNvPr id="7" name="Picture 6" descr="A picture containing text, person, people&#10;&#10;Description automatically generated">
            <a:extLst>
              <a:ext uri="{FF2B5EF4-FFF2-40B4-BE49-F238E27FC236}">
                <a16:creationId xmlns:a16="http://schemas.microsoft.com/office/drawing/2014/main" id="{5C079C86-66A2-42C8-981B-F3E14A3150A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4091" y="3671286"/>
            <a:ext cx="3086100" cy="24021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6">
            <a:extLst>
              <a:ext uri="{FF2B5EF4-FFF2-40B4-BE49-F238E27FC236}">
                <a16:creationId xmlns:a16="http://schemas.microsoft.com/office/drawing/2014/main" id="{39B170C0-371C-4475-84CD-3468B8CCDF3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41864" y="3021201"/>
            <a:ext cx="4705242" cy="2712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006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3756E8-82DD-4963-AD0B-7B1778E726AC}"/>
              </a:ext>
            </a:extLst>
          </p:cNvPr>
          <p:cNvSpPr>
            <a:spLocks noGrp="1"/>
          </p:cNvSpPr>
          <p:nvPr>
            <p:ph type="title" idx="4294967295"/>
          </p:nvPr>
        </p:nvSpPr>
        <p:spPr>
          <a:xfrm>
            <a:off x="202406" y="105038"/>
            <a:ext cx="8739187" cy="959446"/>
          </a:xfrm>
        </p:spPr>
        <p:txBody>
          <a:bodyPr>
            <a:noAutofit/>
          </a:bodyPr>
          <a:lstStyle/>
          <a:p>
            <a:pPr algn="ctr"/>
            <a:r>
              <a:rPr lang="en-US" sz="3600" dirty="0">
                <a:solidFill>
                  <a:srgbClr val="CC6600"/>
                </a:solidFill>
              </a:rPr>
              <a:t>Districts / Charters / Agencies with Current PDS Relationships</a:t>
            </a:r>
          </a:p>
        </p:txBody>
      </p:sp>
      <p:pic>
        <p:nvPicPr>
          <p:cNvPr id="1028" name="Picture 4" descr="Kenmore-Town of Tonawanda Union Free School District - Home | Facebook">
            <a:extLst>
              <a:ext uri="{FF2B5EF4-FFF2-40B4-BE49-F238E27FC236}">
                <a16:creationId xmlns:a16="http://schemas.microsoft.com/office/drawing/2014/main" id="{75A83CD4-89D4-4FB8-99A7-F3A497C5FF7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8213" r="9954"/>
          <a:stretch/>
        </p:blipFill>
        <p:spPr bwMode="auto">
          <a:xfrm>
            <a:off x="7315200" y="533400"/>
            <a:ext cx="1524000" cy="15381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7836EC2-CF73-4F2B-AFE7-7DF1739594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49396" y="3153166"/>
            <a:ext cx="3265001" cy="802150"/>
          </a:xfrm>
          <a:prstGeom prst="rect">
            <a:avLst/>
          </a:prstGeom>
        </p:spPr>
      </p:pic>
      <p:pic>
        <p:nvPicPr>
          <p:cNvPr id="12" name="Picture 11">
            <a:extLst>
              <a:ext uri="{FF2B5EF4-FFF2-40B4-BE49-F238E27FC236}">
                <a16:creationId xmlns:a16="http://schemas.microsoft.com/office/drawing/2014/main" id="{E7E30079-C1AA-412E-B226-95562AACB7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06772" y="2137932"/>
            <a:ext cx="4043752" cy="737666"/>
          </a:xfrm>
          <a:prstGeom prst="rect">
            <a:avLst/>
          </a:prstGeom>
        </p:spPr>
      </p:pic>
      <p:pic>
        <p:nvPicPr>
          <p:cNvPr id="1030" name="Picture 6">
            <a:extLst>
              <a:ext uri="{FF2B5EF4-FFF2-40B4-BE49-F238E27FC236}">
                <a16:creationId xmlns:a16="http://schemas.microsoft.com/office/drawing/2014/main" id="{DFF18B5B-8992-4BF6-B5C4-52B58423373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2406" y="2145733"/>
            <a:ext cx="894226" cy="119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D5198900-E78E-4C6A-8ABE-69E1575075E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9498" y="5558210"/>
            <a:ext cx="3438963" cy="727473"/>
          </a:xfrm>
          <a:prstGeom prst="rect">
            <a:avLst/>
          </a:prstGeom>
        </p:spPr>
      </p:pic>
      <p:pic>
        <p:nvPicPr>
          <p:cNvPr id="1034" name="Picture 10" descr="WNY Maritime Charter School Employees, Location, Alumni | LinkedIn">
            <a:extLst>
              <a:ext uri="{FF2B5EF4-FFF2-40B4-BE49-F238E27FC236}">
                <a16:creationId xmlns:a16="http://schemas.microsoft.com/office/drawing/2014/main" id="{FAE59C92-3909-4DC4-A22B-6C68F7945FA7}"/>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370498" y="5305027"/>
            <a:ext cx="1300299" cy="130029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uffalo Public School&amp;#39;s Office of Parent and Family Engagement - Home |  Facebook">
            <a:extLst>
              <a:ext uri="{FF2B5EF4-FFF2-40B4-BE49-F238E27FC236}">
                <a16:creationId xmlns:a16="http://schemas.microsoft.com/office/drawing/2014/main" id="{15A05E1C-C8E6-4120-B1CF-63FBA8D496C3}"/>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69498" y="533400"/>
            <a:ext cx="1524000" cy="15316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mherst Schools">
            <a:extLst>
              <a:ext uri="{FF2B5EF4-FFF2-40B4-BE49-F238E27FC236}">
                <a16:creationId xmlns:a16="http://schemas.microsoft.com/office/drawing/2014/main" id="{D2C1D3DF-BC47-4D44-BF53-61FDA47EF3CF}"/>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053889" y="1343553"/>
            <a:ext cx="3055022" cy="67266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inking of Becoming a School Board Member?'">
            <a:extLst>
              <a:ext uri="{FF2B5EF4-FFF2-40B4-BE49-F238E27FC236}">
                <a16:creationId xmlns:a16="http://schemas.microsoft.com/office/drawing/2014/main" id="{74E369D2-5B1D-479C-8161-BF9AC7BD9ADA}"/>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355258" y="5602147"/>
            <a:ext cx="2829405" cy="9652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leveland Hill UFSD / District Homepage">
            <a:extLst>
              <a:ext uri="{FF2B5EF4-FFF2-40B4-BE49-F238E27FC236}">
                <a16:creationId xmlns:a16="http://schemas.microsoft.com/office/drawing/2014/main" id="{0791F6AE-E228-43BD-878F-B2E52063C80E}"/>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l="11073" t="21106" r="8794" b="27831"/>
          <a:stretch/>
        </p:blipFill>
        <p:spPr bwMode="auto">
          <a:xfrm>
            <a:off x="5250524" y="2038258"/>
            <a:ext cx="1075930" cy="95985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Lancaster Central School District">
            <a:extLst>
              <a:ext uri="{FF2B5EF4-FFF2-40B4-BE49-F238E27FC236}">
                <a16:creationId xmlns:a16="http://schemas.microsoft.com/office/drawing/2014/main" id="{EDAF0C0E-0809-433C-BF1A-84A0F5BFAE21}"/>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812885" y="2971702"/>
            <a:ext cx="1192432" cy="115214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weet Home Central School District Logo">
            <a:extLst>
              <a:ext uri="{FF2B5EF4-FFF2-40B4-BE49-F238E27FC236}">
                <a16:creationId xmlns:a16="http://schemas.microsoft.com/office/drawing/2014/main" id="{B8248677-A6D2-4553-9EC2-61364D93C8C4}"/>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804037" y="4110076"/>
            <a:ext cx="928798" cy="12411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AD8F476-813A-4A9D-8387-E051B0519DE5}"/>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754577" y="2203895"/>
            <a:ext cx="1247776" cy="1247776"/>
          </a:xfrm>
          <a:prstGeom prst="rect">
            <a:avLst/>
          </a:prstGeom>
        </p:spPr>
      </p:pic>
      <p:pic>
        <p:nvPicPr>
          <p:cNvPr id="7" name="Picture 6" descr="South Buffalo Charter School Logo">
            <a:extLst>
              <a:ext uri="{FF2B5EF4-FFF2-40B4-BE49-F238E27FC236}">
                <a16:creationId xmlns:a16="http://schemas.microsoft.com/office/drawing/2014/main" id="{0FDF5889-40DD-4959-BC17-4CE5DB0E1782}"/>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4552179" y="4137172"/>
            <a:ext cx="971232" cy="12140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Tapestry School">
            <a:extLst>
              <a:ext uri="{FF2B5EF4-FFF2-40B4-BE49-F238E27FC236}">
                <a16:creationId xmlns:a16="http://schemas.microsoft.com/office/drawing/2014/main" id="{AF4E56F6-3C2C-486E-825C-7D84A0912EAE}"/>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6844195" y="4257733"/>
            <a:ext cx="2224213" cy="8873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a:extLst>
              <a:ext uri="{FF2B5EF4-FFF2-40B4-BE49-F238E27FC236}">
                <a16:creationId xmlns:a16="http://schemas.microsoft.com/office/drawing/2014/main" id="{6FD8949A-3A41-4836-BE61-7FC58B265C1B}"/>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5158761" y="1411136"/>
            <a:ext cx="1785537" cy="43140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Grand Island CSD (@GrandIslandCSD) / Twitter">
            <a:extLst>
              <a:ext uri="{FF2B5EF4-FFF2-40B4-BE49-F238E27FC236}">
                <a16:creationId xmlns:a16="http://schemas.microsoft.com/office/drawing/2014/main" id="{8F7FAE1E-1976-4A25-9F7B-E7851A20A46E}"/>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505996" y="1994572"/>
            <a:ext cx="1037759" cy="103775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Buffalo Area Teacher Recruitment Day">
            <a:extLst>
              <a:ext uri="{FF2B5EF4-FFF2-40B4-BE49-F238E27FC236}">
                <a16:creationId xmlns:a16="http://schemas.microsoft.com/office/drawing/2014/main" id="{F609527B-23F7-4380-B84B-0096A5F03ECF}"/>
              </a:ext>
            </a:extLst>
          </p:cNvPr>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2812885" y="4366646"/>
            <a:ext cx="1678538" cy="7611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E10A4B4-02F6-42FA-8AF5-9DEAEDA163D9}"/>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317991" y="2918941"/>
            <a:ext cx="1229022" cy="1134025"/>
          </a:xfrm>
          <a:prstGeom prst="rect">
            <a:avLst/>
          </a:prstGeom>
        </p:spPr>
      </p:pic>
      <p:pic>
        <p:nvPicPr>
          <p:cNvPr id="15" name="Picture 14">
            <a:extLst>
              <a:ext uri="{FF2B5EF4-FFF2-40B4-BE49-F238E27FC236}">
                <a16:creationId xmlns:a16="http://schemas.microsoft.com/office/drawing/2014/main" id="{DCDB5A3A-B4D2-448A-9BEB-1195889516D4}"/>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229818" y="4114800"/>
            <a:ext cx="2302441" cy="1200613"/>
          </a:xfrm>
          <a:prstGeom prst="rect">
            <a:avLst/>
          </a:prstGeom>
        </p:spPr>
      </p:pic>
      <p:sp>
        <p:nvSpPr>
          <p:cNvPr id="19" name="TextBox 18">
            <a:extLst>
              <a:ext uri="{FF2B5EF4-FFF2-40B4-BE49-F238E27FC236}">
                <a16:creationId xmlns:a16="http://schemas.microsoft.com/office/drawing/2014/main" id="{EE32A678-11D0-4F87-BE84-A7C5F52ED53C}"/>
              </a:ext>
            </a:extLst>
          </p:cNvPr>
          <p:cNvSpPr txBox="1"/>
          <p:nvPr/>
        </p:nvSpPr>
        <p:spPr>
          <a:xfrm>
            <a:off x="841738" y="6451325"/>
            <a:ext cx="3275382" cy="369332"/>
          </a:xfrm>
          <a:prstGeom prst="rect">
            <a:avLst/>
          </a:prstGeom>
          <a:noFill/>
        </p:spPr>
        <p:txBody>
          <a:bodyPr wrap="square" rtlCol="0">
            <a:spAutoFit/>
          </a:bodyPr>
          <a:lstStyle/>
          <a:p>
            <a:r>
              <a:rPr lang="en-US" dirty="0">
                <a:highlight>
                  <a:srgbClr val="FFFF00"/>
                </a:highlight>
              </a:rPr>
              <a:t>2021-22 (24 schools)</a:t>
            </a:r>
          </a:p>
        </p:txBody>
      </p:sp>
      <p:sp>
        <p:nvSpPr>
          <p:cNvPr id="24" name="TextBox 23">
            <a:extLst>
              <a:ext uri="{FF2B5EF4-FFF2-40B4-BE49-F238E27FC236}">
                <a16:creationId xmlns:a16="http://schemas.microsoft.com/office/drawing/2014/main" id="{85D1B64B-8BCA-4DBE-B984-029B8EBA9668}"/>
              </a:ext>
            </a:extLst>
          </p:cNvPr>
          <p:cNvSpPr txBox="1"/>
          <p:nvPr/>
        </p:nvSpPr>
        <p:spPr>
          <a:xfrm>
            <a:off x="8520200" y="6426716"/>
            <a:ext cx="637999" cy="338554"/>
          </a:xfrm>
          <a:prstGeom prst="rect">
            <a:avLst/>
          </a:prstGeom>
          <a:noFill/>
        </p:spPr>
        <p:txBody>
          <a:bodyPr wrap="square" rtlCol="0">
            <a:spAutoFit/>
          </a:bodyPr>
          <a:lstStyle/>
          <a:p>
            <a:r>
              <a:rPr lang="en-US" sz="1600" dirty="0" err="1"/>
              <a:t>PdP</a:t>
            </a:r>
            <a:endParaRPr lang="en-US" sz="1600" dirty="0"/>
          </a:p>
        </p:txBody>
      </p:sp>
    </p:spTree>
    <p:extLst>
      <p:ext uri="{BB962C8B-B14F-4D97-AF65-F5344CB8AC3E}">
        <p14:creationId xmlns:p14="http://schemas.microsoft.com/office/powerpoint/2010/main" val="3102876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125B65-C70B-4EF5-A9E6-BD5F518D0C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5214" y="806639"/>
            <a:ext cx="3274095" cy="4180652"/>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B109B6CE-B992-4B7F-A891-B5E68E306195}"/>
              </a:ext>
            </a:extLst>
          </p:cNvPr>
          <p:cNvSpPr>
            <a:spLocks noGrp="1"/>
          </p:cNvSpPr>
          <p:nvPr>
            <p:ph type="title"/>
          </p:nvPr>
        </p:nvSpPr>
        <p:spPr/>
        <p:txBody>
          <a:bodyPr/>
          <a:lstStyle/>
          <a:p>
            <a:r>
              <a:rPr lang="en-US" dirty="0"/>
              <a:t>Professional Development &amp; Mentoring</a:t>
            </a:r>
          </a:p>
        </p:txBody>
      </p:sp>
      <p:sp>
        <p:nvSpPr>
          <p:cNvPr id="4" name="Content Placeholder 3">
            <a:extLst>
              <a:ext uri="{FF2B5EF4-FFF2-40B4-BE49-F238E27FC236}">
                <a16:creationId xmlns:a16="http://schemas.microsoft.com/office/drawing/2014/main" id="{67303ED8-E678-4A0D-B038-0CB9D3959634}"/>
              </a:ext>
            </a:extLst>
          </p:cNvPr>
          <p:cNvSpPr>
            <a:spLocks noGrp="1"/>
          </p:cNvSpPr>
          <p:nvPr>
            <p:ph idx="10"/>
          </p:nvPr>
        </p:nvSpPr>
        <p:spPr/>
        <p:txBody>
          <a:bodyPr/>
          <a:lstStyle/>
          <a:p>
            <a:endParaRPr lang="en-US"/>
          </a:p>
        </p:txBody>
      </p:sp>
      <p:pic>
        <p:nvPicPr>
          <p:cNvPr id="17410" name="Picture 2" descr="2017 New York State Teacher of the Year, Amy Hysick speaking at the Professional Development Schools (PDS) Retreat hosted by Buffalo State College.">
            <a:extLst>
              <a:ext uri="{FF2B5EF4-FFF2-40B4-BE49-F238E27FC236}">
                <a16:creationId xmlns:a16="http://schemas.microsoft.com/office/drawing/2014/main" id="{5F08E1AA-BAAA-4A9F-B7DC-6C706D028C7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0737" y="3405981"/>
            <a:ext cx="4038600" cy="26881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7412" name="Picture 4" descr="Professional Development Schools (PDS) Retreat hosted by Buffalo State College.">
            <a:extLst>
              <a:ext uri="{FF2B5EF4-FFF2-40B4-BE49-F238E27FC236}">
                <a16:creationId xmlns:a16="http://schemas.microsoft.com/office/drawing/2014/main" id="{0E1CA56C-0372-4F16-B3B7-87B038F57B3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1324594">
            <a:off x="679388" y="4076425"/>
            <a:ext cx="3876781" cy="25804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92B3524E-0838-48E7-9164-FB5C346A7393}"/>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824731" y="779073"/>
            <a:ext cx="4611226" cy="2929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906B453-C84C-41F4-81E6-57B40E4E9DC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42536" y="5317689"/>
            <a:ext cx="2780290" cy="1486971"/>
          </a:xfrm>
          <a:prstGeom prst="rect">
            <a:avLst/>
          </a:prstGeom>
        </p:spPr>
      </p:pic>
      <p:sp>
        <p:nvSpPr>
          <p:cNvPr id="9" name="TextBox 8">
            <a:extLst>
              <a:ext uri="{FF2B5EF4-FFF2-40B4-BE49-F238E27FC236}">
                <a16:creationId xmlns:a16="http://schemas.microsoft.com/office/drawing/2014/main" id="{5597F5C7-98AB-4F02-AB2D-253A70EB00B2}"/>
              </a:ext>
            </a:extLst>
          </p:cNvPr>
          <p:cNvSpPr txBox="1"/>
          <p:nvPr/>
        </p:nvSpPr>
        <p:spPr>
          <a:xfrm>
            <a:off x="8519792" y="5373737"/>
            <a:ext cx="637999" cy="338554"/>
          </a:xfrm>
          <a:prstGeom prst="rect">
            <a:avLst/>
          </a:prstGeom>
          <a:noFill/>
        </p:spPr>
        <p:txBody>
          <a:bodyPr wrap="square" rtlCol="0">
            <a:spAutoFit/>
          </a:bodyPr>
          <a:lstStyle/>
          <a:p>
            <a:r>
              <a:rPr lang="en-US" sz="1600" dirty="0" err="1"/>
              <a:t>PdP</a:t>
            </a:r>
            <a:endParaRPr lang="en-US" sz="1600" dirty="0"/>
          </a:p>
        </p:txBody>
      </p:sp>
    </p:spTree>
    <p:extLst>
      <p:ext uri="{BB962C8B-B14F-4D97-AF65-F5344CB8AC3E}">
        <p14:creationId xmlns:p14="http://schemas.microsoft.com/office/powerpoint/2010/main" val="1377997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FFBE5-7DE7-4658-BA29-585B347B7F32}"/>
              </a:ext>
            </a:extLst>
          </p:cNvPr>
          <p:cNvSpPr>
            <a:spLocks noGrp="1"/>
          </p:cNvSpPr>
          <p:nvPr>
            <p:ph type="title"/>
          </p:nvPr>
        </p:nvSpPr>
        <p:spPr/>
        <p:txBody>
          <a:bodyPr/>
          <a:lstStyle/>
          <a:p>
            <a:r>
              <a:rPr lang="en-US" dirty="0"/>
              <a:t>Globally Aware</a:t>
            </a:r>
          </a:p>
        </p:txBody>
      </p:sp>
      <p:pic>
        <p:nvPicPr>
          <p:cNvPr id="11266" name="Picture 2" descr="No photo description available.">
            <a:extLst>
              <a:ext uri="{FF2B5EF4-FFF2-40B4-BE49-F238E27FC236}">
                <a16:creationId xmlns:a16="http://schemas.microsoft.com/office/drawing/2014/main" id="{B49AC540-A988-4067-8521-65F4EBF43293}"/>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6146555" y="143911"/>
            <a:ext cx="2751260" cy="35983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AEABAAC-10EB-4882-8200-9338DE16833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03455" y="3429000"/>
            <a:ext cx="4559545" cy="3390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E25B078C-4F3A-49FA-9E39-7481CF9AB2E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503" y="871477"/>
            <a:ext cx="6174058" cy="1996678"/>
          </a:xfrm>
          <a:prstGeom prst="rect">
            <a:avLst/>
          </a:prstGeom>
        </p:spPr>
      </p:pic>
      <p:pic>
        <p:nvPicPr>
          <p:cNvPr id="6" name="Picture 5">
            <a:extLst>
              <a:ext uri="{FF2B5EF4-FFF2-40B4-BE49-F238E27FC236}">
                <a16:creationId xmlns:a16="http://schemas.microsoft.com/office/drawing/2014/main" id="{EF18DDBA-82EF-4C2D-B4B1-024B0C34AED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1592" y="2357641"/>
            <a:ext cx="3368408" cy="4432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FE8D1D07-B29D-4F82-AD48-23231BDB369B}"/>
              </a:ext>
            </a:extLst>
          </p:cNvPr>
          <p:cNvSpPr txBox="1"/>
          <p:nvPr/>
        </p:nvSpPr>
        <p:spPr>
          <a:xfrm>
            <a:off x="8281152" y="6396871"/>
            <a:ext cx="637999" cy="338554"/>
          </a:xfrm>
          <a:prstGeom prst="rect">
            <a:avLst/>
          </a:prstGeom>
          <a:noFill/>
        </p:spPr>
        <p:txBody>
          <a:bodyPr wrap="square" rtlCol="0">
            <a:spAutoFit/>
          </a:bodyPr>
          <a:lstStyle/>
          <a:p>
            <a:r>
              <a:rPr lang="en-US" sz="1600" dirty="0" err="1"/>
              <a:t>PdP</a:t>
            </a:r>
            <a:endParaRPr lang="en-US" sz="1600" dirty="0"/>
          </a:p>
        </p:txBody>
      </p:sp>
    </p:spTree>
    <p:extLst>
      <p:ext uri="{BB962C8B-B14F-4D97-AF65-F5344CB8AC3E}">
        <p14:creationId xmlns:p14="http://schemas.microsoft.com/office/powerpoint/2010/main" val="898563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629A-8581-495C-8663-F134BFF9DEAE}"/>
              </a:ext>
            </a:extLst>
          </p:cNvPr>
          <p:cNvSpPr>
            <a:spLocks noGrp="1"/>
          </p:cNvSpPr>
          <p:nvPr>
            <p:ph type="title"/>
          </p:nvPr>
        </p:nvSpPr>
        <p:spPr/>
        <p:txBody>
          <a:bodyPr/>
          <a:lstStyle/>
          <a:p>
            <a:r>
              <a:rPr lang="en-US" dirty="0"/>
              <a:t>Award Winning </a:t>
            </a:r>
          </a:p>
        </p:txBody>
      </p:sp>
      <p:sp>
        <p:nvSpPr>
          <p:cNvPr id="3" name="Content Placeholder 2">
            <a:extLst>
              <a:ext uri="{FF2B5EF4-FFF2-40B4-BE49-F238E27FC236}">
                <a16:creationId xmlns:a16="http://schemas.microsoft.com/office/drawing/2014/main" id="{470116B4-92B0-4596-924B-8AE8A35A193F}"/>
              </a:ext>
            </a:extLst>
          </p:cNvPr>
          <p:cNvSpPr>
            <a:spLocks noGrp="1"/>
          </p:cNvSpPr>
          <p:nvPr>
            <p:ph idx="1"/>
          </p:nvPr>
        </p:nvSpPr>
        <p:spPr/>
        <p:txBody>
          <a:bodyPr/>
          <a:lstStyle/>
          <a:p>
            <a:endParaRPr lang="en-US"/>
          </a:p>
        </p:txBody>
      </p:sp>
      <p:pic>
        <p:nvPicPr>
          <p:cNvPr id="4098" name="Picture 2" descr="What is PDS? | Professional Development Schools | SUNY Buffalo State College">
            <a:extLst>
              <a:ext uri="{FF2B5EF4-FFF2-40B4-BE49-F238E27FC236}">
                <a16:creationId xmlns:a16="http://schemas.microsoft.com/office/drawing/2014/main" id="{9EC471F0-6A26-4F6D-8CEC-CCE3AD3F3E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179513"/>
            <a:ext cx="9144000" cy="44989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E91C30C-8547-4B68-A762-B87373B43023}"/>
              </a:ext>
            </a:extLst>
          </p:cNvPr>
          <p:cNvSpPr txBox="1"/>
          <p:nvPr/>
        </p:nvSpPr>
        <p:spPr>
          <a:xfrm>
            <a:off x="8524875" y="5734067"/>
            <a:ext cx="637999" cy="338554"/>
          </a:xfrm>
          <a:prstGeom prst="rect">
            <a:avLst/>
          </a:prstGeom>
          <a:noFill/>
        </p:spPr>
        <p:txBody>
          <a:bodyPr wrap="square" rtlCol="0">
            <a:spAutoFit/>
          </a:bodyPr>
          <a:lstStyle/>
          <a:p>
            <a:r>
              <a:rPr lang="en-US" sz="1600" dirty="0" err="1"/>
              <a:t>PdP</a:t>
            </a:r>
            <a:endParaRPr lang="en-US" sz="1600" dirty="0"/>
          </a:p>
        </p:txBody>
      </p:sp>
    </p:spTree>
    <p:extLst>
      <p:ext uri="{BB962C8B-B14F-4D97-AF65-F5344CB8AC3E}">
        <p14:creationId xmlns:p14="http://schemas.microsoft.com/office/powerpoint/2010/main" val="2181435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066800"/>
            <a:ext cx="8077200" cy="1146175"/>
          </a:xfrm>
        </p:spPr>
        <p:txBody>
          <a:bodyPr>
            <a:normAutofit fontScale="90000"/>
          </a:bodyPr>
          <a:lstStyle/>
          <a:p>
            <a:r>
              <a:rPr lang="en-US" dirty="0"/>
              <a:t>High School Counselors’ Association of Western New York</a:t>
            </a:r>
            <a:br>
              <a:rPr lang="en-US" dirty="0"/>
            </a:br>
            <a:r>
              <a:rPr lang="en-US" i="1" dirty="0">
                <a:solidFill>
                  <a:schemeClr val="tx1">
                    <a:lumMod val="65000"/>
                    <a:lumOff val="35000"/>
                  </a:schemeClr>
                </a:solidFill>
              </a:rPr>
              <a:t>December Meeting</a:t>
            </a:r>
          </a:p>
        </p:txBody>
      </p:sp>
      <p:sp>
        <p:nvSpPr>
          <p:cNvPr id="3" name="Subtitle 2"/>
          <p:cNvSpPr>
            <a:spLocks noGrp="1"/>
          </p:cNvSpPr>
          <p:nvPr>
            <p:ph type="subTitle" idx="1"/>
          </p:nvPr>
        </p:nvSpPr>
        <p:spPr>
          <a:xfrm>
            <a:off x="304800" y="3200400"/>
            <a:ext cx="8534400" cy="1752600"/>
          </a:xfrm>
        </p:spPr>
        <p:txBody>
          <a:bodyPr>
            <a:normAutofit fontScale="92500"/>
          </a:bodyPr>
          <a:lstStyle/>
          <a:p>
            <a:r>
              <a:rPr lang="en-US" dirty="0"/>
              <a:t>Buffalo State College: </a:t>
            </a:r>
            <a:r>
              <a:rPr lang="en-US" i="1" dirty="0"/>
              <a:t>Teacher Education Unit </a:t>
            </a:r>
          </a:p>
          <a:p>
            <a:r>
              <a:rPr lang="en-US" dirty="0"/>
              <a:t>Campus Visit</a:t>
            </a:r>
          </a:p>
          <a:p>
            <a:r>
              <a:rPr lang="en-US" dirty="0"/>
              <a:t>December 10, 2021</a:t>
            </a:r>
          </a:p>
        </p:txBody>
      </p:sp>
      <p:pic>
        <p:nvPicPr>
          <p:cNvPr id="6" name="Picture 5" descr="Qr code&#10;&#10;Description automatically generated">
            <a:extLst>
              <a:ext uri="{FF2B5EF4-FFF2-40B4-BE49-F238E27FC236}">
                <a16:creationId xmlns:a16="http://schemas.microsoft.com/office/drawing/2014/main" id="{762826CB-4B68-4704-9815-DCF4881B2D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5295899"/>
            <a:ext cx="990601" cy="990601"/>
          </a:xfrm>
          <a:prstGeom prst="rect">
            <a:avLst/>
          </a:prstGeom>
        </p:spPr>
      </p:pic>
      <p:sp>
        <p:nvSpPr>
          <p:cNvPr id="7" name="TextBox 6">
            <a:extLst>
              <a:ext uri="{FF2B5EF4-FFF2-40B4-BE49-F238E27FC236}">
                <a16:creationId xmlns:a16="http://schemas.microsoft.com/office/drawing/2014/main" id="{6E80350D-F669-4133-A098-CD2908F66127}"/>
              </a:ext>
            </a:extLst>
          </p:cNvPr>
          <p:cNvSpPr txBox="1"/>
          <p:nvPr/>
        </p:nvSpPr>
        <p:spPr>
          <a:xfrm>
            <a:off x="152400" y="6260067"/>
            <a:ext cx="2895600" cy="338554"/>
          </a:xfrm>
          <a:prstGeom prst="rect">
            <a:avLst/>
          </a:prstGeom>
          <a:noFill/>
        </p:spPr>
        <p:txBody>
          <a:bodyPr wrap="square" rtlCol="0">
            <a:spAutoFit/>
          </a:bodyPr>
          <a:lstStyle/>
          <a:p>
            <a:r>
              <a:rPr lang="en-US" sz="1600" dirty="0"/>
              <a:t>Guest Health Tracker</a:t>
            </a:r>
          </a:p>
        </p:txBody>
      </p:sp>
      <p:sp>
        <p:nvSpPr>
          <p:cNvPr id="8" name="TextBox 7">
            <a:extLst>
              <a:ext uri="{FF2B5EF4-FFF2-40B4-BE49-F238E27FC236}">
                <a16:creationId xmlns:a16="http://schemas.microsoft.com/office/drawing/2014/main" id="{EA4825A0-39C2-4D7A-8B4F-F53973EBBAB4}"/>
              </a:ext>
            </a:extLst>
          </p:cNvPr>
          <p:cNvSpPr txBox="1"/>
          <p:nvPr/>
        </p:nvSpPr>
        <p:spPr>
          <a:xfrm>
            <a:off x="8458200" y="6096000"/>
            <a:ext cx="533400" cy="369332"/>
          </a:xfrm>
          <a:prstGeom prst="rect">
            <a:avLst/>
          </a:prstGeom>
          <a:noFill/>
        </p:spPr>
        <p:txBody>
          <a:bodyPr wrap="square" rtlCol="0">
            <a:spAutoFit/>
          </a:bodyPr>
          <a:lstStyle/>
          <a:p>
            <a:r>
              <a:rPr lang="en-US" dirty="0"/>
              <a:t>KW</a:t>
            </a:r>
          </a:p>
        </p:txBody>
      </p:sp>
    </p:spTree>
    <p:extLst>
      <p:ext uri="{BB962C8B-B14F-4D97-AF65-F5344CB8AC3E}">
        <p14:creationId xmlns:p14="http://schemas.microsoft.com/office/powerpoint/2010/main" val="1787655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09411-D9CC-4784-BB9F-9D2B6CE7C3F8}"/>
              </a:ext>
            </a:extLst>
          </p:cNvPr>
          <p:cNvSpPr>
            <a:spLocks noGrp="1"/>
          </p:cNvSpPr>
          <p:nvPr>
            <p:ph type="title"/>
          </p:nvPr>
        </p:nvSpPr>
        <p:spPr>
          <a:xfrm>
            <a:off x="228600" y="38100"/>
            <a:ext cx="8534400" cy="662593"/>
          </a:xfrm>
        </p:spPr>
        <p:txBody>
          <a:bodyPr/>
          <a:lstStyle/>
          <a:p>
            <a:r>
              <a:rPr lang="en-US" dirty="0"/>
              <a:t>Service Oriented</a:t>
            </a:r>
          </a:p>
        </p:txBody>
      </p:sp>
      <p:pic>
        <p:nvPicPr>
          <p:cNvPr id="5122" name="Picture 2" descr="May be an image of child, standing and sitting">
            <a:extLst>
              <a:ext uri="{FF2B5EF4-FFF2-40B4-BE49-F238E27FC236}">
                <a16:creationId xmlns:a16="http://schemas.microsoft.com/office/drawing/2014/main" id="{E91FD4F7-F610-4A8E-9DD0-61CB0579C656}"/>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599424" y="3603294"/>
            <a:ext cx="3065025" cy="3065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6" name="Picture 6" descr="No photo description available.">
            <a:extLst>
              <a:ext uri="{FF2B5EF4-FFF2-40B4-BE49-F238E27FC236}">
                <a16:creationId xmlns:a16="http://schemas.microsoft.com/office/drawing/2014/main" id="{0FCA90CA-A423-4062-BBC6-58553E0370D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997402" y="131475"/>
            <a:ext cx="3959202" cy="23768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8" name="Picture 8" descr="May be an image of 1 person, standing and outdoors">
            <a:extLst>
              <a:ext uri="{FF2B5EF4-FFF2-40B4-BE49-F238E27FC236}">
                <a16:creationId xmlns:a16="http://schemas.microsoft.com/office/drawing/2014/main" id="{0CEE192B-D17A-4163-9931-4A996C4425D0}"/>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
          <a:stretch/>
        </p:blipFill>
        <p:spPr bwMode="auto">
          <a:xfrm>
            <a:off x="361472" y="826811"/>
            <a:ext cx="5540928" cy="25333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30" name="Picture 10" descr="No photo description available.">
            <a:extLst>
              <a:ext uri="{FF2B5EF4-FFF2-40B4-BE49-F238E27FC236}">
                <a16:creationId xmlns:a16="http://schemas.microsoft.com/office/drawing/2014/main" id="{9604A2CD-75F9-442F-947A-ACCB6C84D03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500" y="3497846"/>
            <a:ext cx="2173345" cy="28977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5170067-45F2-4A12-9D7D-A4F99A91153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49524" y="2137305"/>
            <a:ext cx="2031764" cy="4531014"/>
          </a:xfrm>
          <a:prstGeom prst="rect">
            <a:avLst/>
          </a:prstGeom>
        </p:spPr>
      </p:pic>
      <p:pic>
        <p:nvPicPr>
          <p:cNvPr id="5132" name="Picture 12">
            <a:extLst>
              <a:ext uri="{FF2B5EF4-FFF2-40B4-BE49-F238E27FC236}">
                <a16:creationId xmlns:a16="http://schemas.microsoft.com/office/drawing/2014/main" id="{3A0375DF-5572-471C-A7FB-64C165A56E1C}"/>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949728" y="4272142"/>
            <a:ext cx="2891719" cy="23797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B3D6050-6B65-42FF-97DE-32E88B461C9D}"/>
              </a:ext>
            </a:extLst>
          </p:cNvPr>
          <p:cNvSpPr txBox="1"/>
          <p:nvPr/>
        </p:nvSpPr>
        <p:spPr>
          <a:xfrm>
            <a:off x="8688571" y="6407831"/>
            <a:ext cx="637999" cy="338554"/>
          </a:xfrm>
          <a:prstGeom prst="rect">
            <a:avLst/>
          </a:prstGeom>
          <a:noFill/>
        </p:spPr>
        <p:txBody>
          <a:bodyPr wrap="square" rtlCol="0">
            <a:spAutoFit/>
          </a:bodyPr>
          <a:lstStyle/>
          <a:p>
            <a:r>
              <a:rPr lang="en-US" sz="1600" dirty="0"/>
              <a:t>KD</a:t>
            </a:r>
          </a:p>
        </p:txBody>
      </p:sp>
    </p:spTree>
    <p:extLst>
      <p:ext uri="{BB962C8B-B14F-4D97-AF65-F5344CB8AC3E}">
        <p14:creationId xmlns:p14="http://schemas.microsoft.com/office/powerpoint/2010/main" val="2444992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52B79-6194-481E-8F49-A71A193D4D7F}"/>
              </a:ext>
            </a:extLst>
          </p:cNvPr>
          <p:cNvSpPr>
            <a:spLocks noGrp="1"/>
          </p:cNvSpPr>
          <p:nvPr>
            <p:ph type="title"/>
          </p:nvPr>
        </p:nvSpPr>
        <p:spPr/>
        <p:txBody>
          <a:bodyPr/>
          <a:lstStyle/>
          <a:p>
            <a:r>
              <a:rPr lang="en-US" dirty="0"/>
              <a:t>Awards &amp; Scholarships</a:t>
            </a:r>
          </a:p>
        </p:txBody>
      </p:sp>
      <p:pic>
        <p:nvPicPr>
          <p:cNvPr id="9218" name="Picture 2">
            <a:extLst>
              <a:ext uri="{FF2B5EF4-FFF2-40B4-BE49-F238E27FC236}">
                <a16:creationId xmlns:a16="http://schemas.microsoft.com/office/drawing/2014/main" id="{8F1696F2-7288-4911-B1BC-9C18B8A7D074}"/>
              </a:ext>
            </a:extLst>
          </p:cNvPr>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l="-1"/>
          <a:stretch/>
        </p:blipFill>
        <p:spPr bwMode="auto">
          <a:xfrm>
            <a:off x="3124200" y="911614"/>
            <a:ext cx="5831291" cy="2517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20" name="Picture 4" descr="English Department awards ceremony at Buffalo State College.">
            <a:extLst>
              <a:ext uri="{FF2B5EF4-FFF2-40B4-BE49-F238E27FC236}">
                <a16:creationId xmlns:a16="http://schemas.microsoft.com/office/drawing/2014/main" id="{C74BA761-8CC0-43D9-8AAC-080856A884E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20863" y="3229609"/>
            <a:ext cx="2753828" cy="17993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22" name="Picture 6" descr="History and Social Studies Education awards ceremony at SUNY Buffalo State.">
            <a:extLst>
              <a:ext uri="{FF2B5EF4-FFF2-40B4-BE49-F238E27FC236}">
                <a16:creationId xmlns:a16="http://schemas.microsoft.com/office/drawing/2014/main" id="{C4274033-E6ED-484A-B773-8F2EB4245A9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4216" y="1171681"/>
            <a:ext cx="2787122" cy="18551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0" name="Picture 2" descr="Logo for Buffalo State Scholarships">
            <a:extLst>
              <a:ext uri="{FF2B5EF4-FFF2-40B4-BE49-F238E27FC236}">
                <a16:creationId xmlns:a16="http://schemas.microsoft.com/office/drawing/2014/main" id="{EAF612C7-3DED-4956-8812-5FBE7795546B}"/>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992041" y="5246119"/>
            <a:ext cx="989159" cy="9571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94D7B17-8634-4E33-B926-B0F51A915D2C}"/>
              </a:ext>
            </a:extLst>
          </p:cNvPr>
          <p:cNvSpPr txBox="1"/>
          <p:nvPr/>
        </p:nvSpPr>
        <p:spPr>
          <a:xfrm>
            <a:off x="8524875" y="5734067"/>
            <a:ext cx="637999" cy="338554"/>
          </a:xfrm>
          <a:prstGeom prst="rect">
            <a:avLst/>
          </a:prstGeom>
          <a:noFill/>
        </p:spPr>
        <p:txBody>
          <a:bodyPr wrap="square" rtlCol="0">
            <a:spAutoFit/>
          </a:bodyPr>
          <a:lstStyle/>
          <a:p>
            <a:r>
              <a:rPr lang="en-US" sz="1600" dirty="0"/>
              <a:t>KD</a:t>
            </a:r>
          </a:p>
        </p:txBody>
      </p:sp>
      <p:pic>
        <p:nvPicPr>
          <p:cNvPr id="2052" name="Picture 4" descr="President&amp;#39;s Medal, Chancellor&amp;#39;s Award Winners to Be Honored at 148th  Commencement | News | SUNY Buffalo State College">
            <a:extLst>
              <a:ext uri="{FF2B5EF4-FFF2-40B4-BE49-F238E27FC236}">
                <a16:creationId xmlns:a16="http://schemas.microsoft.com/office/drawing/2014/main" id="{36BB4F32-2742-4A05-8CD1-C497E3124C0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54026" y="3581400"/>
            <a:ext cx="5801465" cy="30457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EEF7622-3BD3-4A56-A618-2E1FD0CA1D87}"/>
              </a:ext>
            </a:extLst>
          </p:cNvPr>
          <p:cNvSpPr txBox="1"/>
          <p:nvPr/>
        </p:nvSpPr>
        <p:spPr>
          <a:xfrm>
            <a:off x="8688571" y="6407831"/>
            <a:ext cx="637999" cy="338554"/>
          </a:xfrm>
          <a:prstGeom prst="rect">
            <a:avLst/>
          </a:prstGeom>
          <a:noFill/>
        </p:spPr>
        <p:txBody>
          <a:bodyPr wrap="square" rtlCol="0">
            <a:spAutoFit/>
          </a:bodyPr>
          <a:lstStyle/>
          <a:p>
            <a:r>
              <a:rPr lang="en-US" sz="1600" dirty="0">
                <a:solidFill>
                  <a:schemeClr val="bg1"/>
                </a:solidFill>
              </a:rPr>
              <a:t>KD</a:t>
            </a:r>
          </a:p>
        </p:txBody>
      </p:sp>
    </p:spTree>
    <p:extLst>
      <p:ext uri="{BB962C8B-B14F-4D97-AF65-F5344CB8AC3E}">
        <p14:creationId xmlns:p14="http://schemas.microsoft.com/office/powerpoint/2010/main" val="4050054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A4BAB-6110-4FCA-A820-1EA7946A1771}"/>
              </a:ext>
            </a:extLst>
          </p:cNvPr>
          <p:cNvSpPr>
            <a:spLocks noGrp="1"/>
          </p:cNvSpPr>
          <p:nvPr>
            <p:ph type="title"/>
          </p:nvPr>
        </p:nvSpPr>
        <p:spPr/>
        <p:txBody>
          <a:bodyPr>
            <a:normAutofit fontScale="90000"/>
          </a:bodyPr>
          <a:lstStyle/>
          <a:p>
            <a:r>
              <a:rPr lang="en-US" dirty="0"/>
              <a:t>Resources to help students become employed &amp; find jobs</a:t>
            </a:r>
          </a:p>
        </p:txBody>
      </p:sp>
      <p:pic>
        <p:nvPicPr>
          <p:cNvPr id="6" name="Picture 5">
            <a:extLst>
              <a:ext uri="{FF2B5EF4-FFF2-40B4-BE49-F238E27FC236}">
                <a16:creationId xmlns:a16="http://schemas.microsoft.com/office/drawing/2014/main" id="{9205476F-27A7-4033-B2AC-375CC50208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470576">
            <a:off x="4895584" y="898449"/>
            <a:ext cx="3947026" cy="2290249"/>
          </a:xfrm>
          <a:prstGeom prst="rect">
            <a:avLst/>
          </a:prstGeom>
        </p:spPr>
      </p:pic>
      <p:pic>
        <p:nvPicPr>
          <p:cNvPr id="8" name="Picture 7">
            <a:extLst>
              <a:ext uri="{FF2B5EF4-FFF2-40B4-BE49-F238E27FC236}">
                <a16:creationId xmlns:a16="http://schemas.microsoft.com/office/drawing/2014/main" id="{258D92DE-2173-49D6-B16B-67CDD5C9C8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330944">
            <a:off x="216877" y="1122508"/>
            <a:ext cx="4783015" cy="2346852"/>
          </a:xfrm>
          <a:prstGeom prst="rect">
            <a:avLst/>
          </a:prstGeom>
        </p:spPr>
      </p:pic>
      <p:pic>
        <p:nvPicPr>
          <p:cNvPr id="7" name="Picture 6">
            <a:extLst>
              <a:ext uri="{FF2B5EF4-FFF2-40B4-BE49-F238E27FC236}">
                <a16:creationId xmlns:a16="http://schemas.microsoft.com/office/drawing/2014/main" id="{0D7517D0-2812-4D71-BC5F-E1EE8FE701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69117" y="3704250"/>
            <a:ext cx="5777599" cy="3001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430CA8A3-3D68-4F84-87BD-C079D8CD3766}"/>
              </a:ext>
            </a:extLst>
          </p:cNvPr>
          <p:cNvSpPr txBox="1"/>
          <p:nvPr/>
        </p:nvSpPr>
        <p:spPr>
          <a:xfrm>
            <a:off x="5391809" y="4481116"/>
            <a:ext cx="3684215" cy="861774"/>
          </a:xfrm>
          <a:prstGeom prst="rect">
            <a:avLst/>
          </a:prstGeom>
          <a:noFill/>
        </p:spPr>
        <p:txBody>
          <a:bodyPr wrap="square" rtlCol="0">
            <a:spAutoFit/>
          </a:bodyPr>
          <a:lstStyle/>
          <a:p>
            <a:r>
              <a:rPr lang="en-US" b="1" dirty="0"/>
              <a:t>Majority of graduates take jobs in Western New York </a:t>
            </a:r>
          </a:p>
          <a:p>
            <a:r>
              <a:rPr lang="en-US" sz="1400" i="1" dirty="0"/>
              <a:t>(</a:t>
            </a:r>
            <a:r>
              <a:rPr lang="en-US" sz="1400" i="1" dirty="0">
                <a:solidFill>
                  <a:schemeClr val="accent5"/>
                </a:solidFill>
              </a:rPr>
              <a:t>Erie</a:t>
            </a:r>
            <a:r>
              <a:rPr lang="en-US" sz="1400" i="1" dirty="0"/>
              <a:t>, </a:t>
            </a:r>
            <a:r>
              <a:rPr lang="en-US" sz="1400" i="1" dirty="0">
                <a:solidFill>
                  <a:srgbClr val="FF0000"/>
                </a:solidFill>
              </a:rPr>
              <a:t>Niagara</a:t>
            </a:r>
            <a:r>
              <a:rPr lang="en-US" sz="1400" i="1" dirty="0"/>
              <a:t>, &amp; </a:t>
            </a:r>
            <a:r>
              <a:rPr lang="en-US" sz="1400" i="1" dirty="0">
                <a:solidFill>
                  <a:schemeClr val="tx2">
                    <a:lumMod val="50000"/>
                    <a:lumOff val="50000"/>
                  </a:schemeClr>
                </a:solidFill>
              </a:rPr>
              <a:t>Chautauqua</a:t>
            </a:r>
            <a:r>
              <a:rPr lang="en-US" sz="1400" i="1" dirty="0"/>
              <a:t> Counties)</a:t>
            </a:r>
            <a:endParaRPr lang="en-US" sz="1600" i="1" dirty="0"/>
          </a:p>
        </p:txBody>
      </p:sp>
      <p:cxnSp>
        <p:nvCxnSpPr>
          <p:cNvPr id="11" name="Straight Arrow Connector 10">
            <a:extLst>
              <a:ext uri="{FF2B5EF4-FFF2-40B4-BE49-F238E27FC236}">
                <a16:creationId xmlns:a16="http://schemas.microsoft.com/office/drawing/2014/main" id="{A8E46030-8890-4A4C-B34D-87A3A66A6D7C}"/>
              </a:ext>
            </a:extLst>
          </p:cNvPr>
          <p:cNvCxnSpPr>
            <a:cxnSpLocks/>
          </p:cNvCxnSpPr>
          <p:nvPr/>
        </p:nvCxnSpPr>
        <p:spPr>
          <a:xfrm flipH="1" flipV="1">
            <a:off x="6445935" y="4243739"/>
            <a:ext cx="325614" cy="2710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2DA4768-CFDC-4717-892E-F3DF5F5086D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200" y="4626660"/>
            <a:ext cx="3046143" cy="20027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TextBox 15">
            <a:extLst>
              <a:ext uri="{FF2B5EF4-FFF2-40B4-BE49-F238E27FC236}">
                <a16:creationId xmlns:a16="http://schemas.microsoft.com/office/drawing/2014/main" id="{4804C1B6-F697-4206-A587-C61FBD4630D2}"/>
              </a:ext>
            </a:extLst>
          </p:cNvPr>
          <p:cNvSpPr txBox="1"/>
          <p:nvPr/>
        </p:nvSpPr>
        <p:spPr>
          <a:xfrm>
            <a:off x="111369" y="4001869"/>
            <a:ext cx="3048000" cy="646331"/>
          </a:xfrm>
          <a:prstGeom prst="rect">
            <a:avLst/>
          </a:prstGeom>
          <a:noFill/>
        </p:spPr>
        <p:txBody>
          <a:bodyPr wrap="square" rtlCol="0">
            <a:spAutoFit/>
          </a:bodyPr>
          <a:lstStyle/>
          <a:p>
            <a:r>
              <a:rPr lang="en-US" b="1" dirty="0"/>
              <a:t>Majority of graduates end up with 2-3 certifications:</a:t>
            </a:r>
          </a:p>
        </p:txBody>
      </p:sp>
      <p:sp>
        <p:nvSpPr>
          <p:cNvPr id="10" name="TextBox 9">
            <a:extLst>
              <a:ext uri="{FF2B5EF4-FFF2-40B4-BE49-F238E27FC236}">
                <a16:creationId xmlns:a16="http://schemas.microsoft.com/office/drawing/2014/main" id="{931E7787-7F5C-478F-8662-F7F11245F5D8}"/>
              </a:ext>
            </a:extLst>
          </p:cNvPr>
          <p:cNvSpPr txBox="1"/>
          <p:nvPr/>
        </p:nvSpPr>
        <p:spPr>
          <a:xfrm>
            <a:off x="8300847" y="6290846"/>
            <a:ext cx="637999" cy="338554"/>
          </a:xfrm>
          <a:prstGeom prst="rect">
            <a:avLst/>
          </a:prstGeom>
          <a:noFill/>
        </p:spPr>
        <p:txBody>
          <a:bodyPr wrap="square" rtlCol="0">
            <a:spAutoFit/>
          </a:bodyPr>
          <a:lstStyle/>
          <a:p>
            <a:r>
              <a:rPr lang="en-US" sz="1600" dirty="0"/>
              <a:t>KD</a:t>
            </a:r>
          </a:p>
        </p:txBody>
      </p:sp>
    </p:spTree>
    <p:extLst>
      <p:ext uri="{BB962C8B-B14F-4D97-AF65-F5344CB8AC3E}">
        <p14:creationId xmlns:p14="http://schemas.microsoft.com/office/powerpoint/2010/main" val="892835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82E12-8FF3-4E32-9A3B-BB7B3A76DFED}"/>
              </a:ext>
            </a:extLst>
          </p:cNvPr>
          <p:cNvSpPr>
            <a:spLocks noGrp="1"/>
          </p:cNvSpPr>
          <p:nvPr>
            <p:ph type="title"/>
          </p:nvPr>
        </p:nvSpPr>
        <p:spPr/>
        <p:txBody>
          <a:bodyPr/>
          <a:lstStyle/>
          <a:p>
            <a:r>
              <a:rPr lang="en-US" dirty="0"/>
              <a:t>Creative &amp; Innovative</a:t>
            </a:r>
          </a:p>
        </p:txBody>
      </p:sp>
      <p:pic>
        <p:nvPicPr>
          <p:cNvPr id="13314" name="Picture 2" descr="No photo description available.">
            <a:extLst>
              <a:ext uri="{FF2B5EF4-FFF2-40B4-BE49-F238E27FC236}">
                <a16:creationId xmlns:a16="http://schemas.microsoft.com/office/drawing/2014/main" id="{20A1394D-496C-4230-855F-E5DD73940028}"/>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95507" y="3191212"/>
            <a:ext cx="3628536" cy="3628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316" name="Picture 4" descr="Science Education classes in Science Teaching Center in the Science Building.">
            <a:extLst>
              <a:ext uri="{FF2B5EF4-FFF2-40B4-BE49-F238E27FC236}">
                <a16:creationId xmlns:a16="http://schemas.microsoft.com/office/drawing/2014/main" id="{8DF3C803-BC6E-42C6-98C4-15220BC1B78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 r="-503"/>
          <a:stretch/>
        </p:blipFill>
        <p:spPr bwMode="auto">
          <a:xfrm>
            <a:off x="416878" y="1047377"/>
            <a:ext cx="2168881" cy="28575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318" name="Picture 6" descr="Math and Science Week celebration with Buffalo Public Schools and SUNY Buffalo State.">
            <a:extLst>
              <a:ext uri="{FF2B5EF4-FFF2-40B4-BE49-F238E27FC236}">
                <a16:creationId xmlns:a16="http://schemas.microsoft.com/office/drawing/2014/main" id="{BA4C094C-5D9C-4735-867B-8433882451C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57732" y="872454"/>
            <a:ext cx="3628536" cy="24152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E4A2180-9B60-4D61-8DF5-701AC61D44B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73151" y="3681603"/>
            <a:ext cx="3810000"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4E4859B3-1A80-481F-8BD6-4F4C656BA4A8}"/>
              </a:ext>
            </a:extLst>
          </p:cNvPr>
          <p:cNvSpPr txBox="1"/>
          <p:nvPr/>
        </p:nvSpPr>
        <p:spPr>
          <a:xfrm>
            <a:off x="8207667" y="5943600"/>
            <a:ext cx="821916" cy="369332"/>
          </a:xfrm>
          <a:prstGeom prst="rect">
            <a:avLst/>
          </a:prstGeom>
          <a:noFill/>
        </p:spPr>
        <p:txBody>
          <a:bodyPr wrap="square" rtlCol="0">
            <a:spAutoFit/>
          </a:bodyPr>
          <a:lstStyle/>
          <a:p>
            <a:r>
              <a:rPr lang="en-US" dirty="0"/>
              <a:t>DH</a:t>
            </a:r>
          </a:p>
        </p:txBody>
      </p:sp>
      <p:pic>
        <p:nvPicPr>
          <p:cNvPr id="9" name="Picture 8">
            <a:extLst>
              <a:ext uri="{FF2B5EF4-FFF2-40B4-BE49-F238E27FC236}">
                <a16:creationId xmlns:a16="http://schemas.microsoft.com/office/drawing/2014/main" id="{CB235149-EFF3-4665-8BC6-73AE4153884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81026" y="1085401"/>
            <a:ext cx="3111793" cy="41527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12129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4C7BD-59BE-493E-891A-7BDB037739F3}"/>
              </a:ext>
            </a:extLst>
          </p:cNvPr>
          <p:cNvSpPr>
            <a:spLocks noGrp="1"/>
          </p:cNvSpPr>
          <p:nvPr>
            <p:ph type="title"/>
          </p:nvPr>
        </p:nvSpPr>
        <p:spPr/>
        <p:txBody>
          <a:bodyPr/>
          <a:lstStyle/>
          <a:p>
            <a:r>
              <a:rPr lang="en-US" dirty="0"/>
              <a:t>Technology Driven</a:t>
            </a:r>
          </a:p>
        </p:txBody>
      </p:sp>
      <p:pic>
        <p:nvPicPr>
          <p:cNvPr id="8194" name="Picture 2" descr="May be an image of child, standing, sitting and food">
            <a:extLst>
              <a:ext uri="{FF2B5EF4-FFF2-40B4-BE49-F238E27FC236}">
                <a16:creationId xmlns:a16="http://schemas.microsoft.com/office/drawing/2014/main" id="{DDABE37E-0A48-4A4A-AFBA-71C3B25ADBD6}"/>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631509" y="983672"/>
            <a:ext cx="3742266" cy="24886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249595D-6CCA-4DA5-B5A2-7B65FC2886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360" y="3559081"/>
            <a:ext cx="5590721" cy="23152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6" descr="YouTube Community Guidelines &amp; Policies - How YouTube Works">
            <a:extLst>
              <a:ext uri="{FF2B5EF4-FFF2-40B4-BE49-F238E27FC236}">
                <a16:creationId xmlns:a16="http://schemas.microsoft.com/office/drawing/2014/main" id="{3961197D-4B6D-4C00-BA27-D420F1B1BF0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46661" y="4572000"/>
            <a:ext cx="1166954" cy="6135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TeachLive ribbon cutting and demonstration at SUNY Buffalo State.">
            <a:extLst>
              <a:ext uri="{FF2B5EF4-FFF2-40B4-BE49-F238E27FC236}">
                <a16:creationId xmlns:a16="http://schemas.microsoft.com/office/drawing/2014/main" id="{DA4CBDD8-D1C8-48AC-B9AC-90F2BF7D064B}"/>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838322" y="181147"/>
            <a:ext cx="3601587" cy="29747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878906-4CF1-4221-A6E1-7217CD5140C8}"/>
              </a:ext>
            </a:extLst>
          </p:cNvPr>
          <p:cNvSpPr txBox="1"/>
          <p:nvPr/>
        </p:nvSpPr>
        <p:spPr>
          <a:xfrm>
            <a:off x="8322084" y="5793492"/>
            <a:ext cx="821916" cy="369332"/>
          </a:xfrm>
          <a:prstGeom prst="rect">
            <a:avLst/>
          </a:prstGeom>
          <a:noFill/>
        </p:spPr>
        <p:txBody>
          <a:bodyPr wrap="square" rtlCol="0">
            <a:spAutoFit/>
          </a:bodyPr>
          <a:lstStyle/>
          <a:p>
            <a:r>
              <a:rPr lang="en-US" dirty="0"/>
              <a:t>DH</a:t>
            </a:r>
          </a:p>
        </p:txBody>
      </p:sp>
      <p:pic>
        <p:nvPicPr>
          <p:cNvPr id="9" name="Picture 8" descr="Graphical user interface, application&#10;&#10;Description automatically generated">
            <a:extLst>
              <a:ext uri="{FF2B5EF4-FFF2-40B4-BE49-F238E27FC236}">
                <a16:creationId xmlns:a16="http://schemas.microsoft.com/office/drawing/2014/main" id="{E503474A-24A3-46BD-A510-5A03CC9AAAB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349699">
            <a:off x="4926328" y="2953439"/>
            <a:ext cx="3742266" cy="24103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3865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9DA11-DB95-4474-9FE6-BD8441405F5B}"/>
              </a:ext>
            </a:extLst>
          </p:cNvPr>
          <p:cNvSpPr>
            <a:spLocks noGrp="1"/>
          </p:cNvSpPr>
          <p:nvPr>
            <p:ph type="title"/>
          </p:nvPr>
        </p:nvSpPr>
        <p:spPr/>
        <p:txBody>
          <a:bodyPr/>
          <a:lstStyle/>
          <a:p>
            <a:r>
              <a:rPr lang="en-US" dirty="0"/>
              <a:t>Evidence Based</a:t>
            </a:r>
          </a:p>
        </p:txBody>
      </p:sp>
      <p:pic>
        <p:nvPicPr>
          <p:cNvPr id="10242" name="Picture 2">
            <a:extLst>
              <a:ext uri="{FF2B5EF4-FFF2-40B4-BE49-F238E27FC236}">
                <a16:creationId xmlns:a16="http://schemas.microsoft.com/office/drawing/2014/main" id="{0E955E3A-8B9A-4694-8329-82943C39D31E}"/>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4495800" y="228600"/>
            <a:ext cx="3942376" cy="28910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44" name="Picture 4" descr="Professional Development Schools (PDS) retreat hosted by Buffalo State College.">
            <a:extLst>
              <a:ext uri="{FF2B5EF4-FFF2-40B4-BE49-F238E27FC236}">
                <a16:creationId xmlns:a16="http://schemas.microsoft.com/office/drawing/2014/main" id="{FB4EB0AC-DD0D-4B46-A05B-2DB0ED60644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6538" y="838200"/>
            <a:ext cx="3942376" cy="26241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1309205-6506-44A4-B23F-E86FDBE3EE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39811" y="2790376"/>
            <a:ext cx="2227779" cy="29669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7075E387-0C10-4991-98DC-7438E0AC42A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43981">
            <a:off x="5064094" y="2692886"/>
            <a:ext cx="2950209" cy="3986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2" name="Picture 8" descr="Doing PDS: Stories and Strategies from Successful Clinically Rich Practice  (HC) (Research in Professional Development Schools): Garas-York, Keli, del  Prado Hill, Pixita, Day, Leslie K: 9781641130899: Amazon.com: Books">
            <a:extLst>
              <a:ext uri="{FF2B5EF4-FFF2-40B4-BE49-F238E27FC236}">
                <a16:creationId xmlns:a16="http://schemas.microsoft.com/office/drawing/2014/main" id="{C681BD73-4882-4350-93AC-A49FDA3F2CAF}"/>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21289476">
            <a:off x="408112" y="3338205"/>
            <a:ext cx="1695450" cy="2695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2FC5C65F-4EAA-497B-9DD4-272C04B0BAEC}"/>
              </a:ext>
            </a:extLst>
          </p:cNvPr>
          <p:cNvSpPr txBox="1"/>
          <p:nvPr/>
        </p:nvSpPr>
        <p:spPr>
          <a:xfrm>
            <a:off x="8322084" y="5793492"/>
            <a:ext cx="821916" cy="369332"/>
          </a:xfrm>
          <a:prstGeom prst="rect">
            <a:avLst/>
          </a:prstGeom>
          <a:noFill/>
        </p:spPr>
        <p:txBody>
          <a:bodyPr wrap="square" rtlCol="0">
            <a:spAutoFit/>
          </a:bodyPr>
          <a:lstStyle/>
          <a:p>
            <a:r>
              <a:rPr lang="en-US" dirty="0"/>
              <a:t>DH</a:t>
            </a:r>
          </a:p>
        </p:txBody>
      </p:sp>
    </p:spTree>
    <p:extLst>
      <p:ext uri="{BB962C8B-B14F-4D97-AF65-F5344CB8AC3E}">
        <p14:creationId xmlns:p14="http://schemas.microsoft.com/office/powerpoint/2010/main" val="457306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65574-8DC6-49B4-A6F4-52AB41AFDFF0}"/>
              </a:ext>
            </a:extLst>
          </p:cNvPr>
          <p:cNvSpPr>
            <a:spLocks noGrp="1"/>
          </p:cNvSpPr>
          <p:nvPr>
            <p:ph type="title"/>
          </p:nvPr>
        </p:nvSpPr>
        <p:spPr/>
        <p:txBody>
          <a:bodyPr>
            <a:normAutofit fontScale="90000"/>
          </a:bodyPr>
          <a:lstStyle/>
          <a:p>
            <a:r>
              <a:rPr lang="en-US" dirty="0"/>
              <a:t>So many ways for education candidates to </a:t>
            </a:r>
            <a:r>
              <a:rPr lang="en-US" dirty="0">
                <a:solidFill>
                  <a:srgbClr val="0070C0"/>
                </a:solidFill>
              </a:rPr>
              <a:t>be involved:</a:t>
            </a:r>
          </a:p>
        </p:txBody>
      </p:sp>
      <p:pic>
        <p:nvPicPr>
          <p:cNvPr id="15362" name="Picture 2">
            <a:extLst>
              <a:ext uri="{FF2B5EF4-FFF2-40B4-BE49-F238E27FC236}">
                <a16:creationId xmlns:a16="http://schemas.microsoft.com/office/drawing/2014/main" id="{D8694E26-1B73-4240-9869-D445E996891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33724" y="643902"/>
            <a:ext cx="5781676" cy="18697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5364" name="Picture 4" descr="Professional Development Schools Consortium (PDS) Teacher Tailgate at Buffalo State College.">
            <a:extLst>
              <a:ext uri="{FF2B5EF4-FFF2-40B4-BE49-F238E27FC236}">
                <a16:creationId xmlns:a16="http://schemas.microsoft.com/office/drawing/2014/main" id="{AB871CD6-7D52-41E1-A50B-965FCA71DA5D}"/>
              </a:ext>
            </a:extLst>
          </p:cNvPr>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289011" y="3340845"/>
            <a:ext cx="4325431" cy="28791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5368" name="Picture 8" descr="Teacher Tailgate informational and opportunity open house for teacher candidates at Buffalo State College.">
            <a:extLst>
              <a:ext uri="{FF2B5EF4-FFF2-40B4-BE49-F238E27FC236}">
                <a16:creationId xmlns:a16="http://schemas.microsoft.com/office/drawing/2014/main" id="{5AB56506-B360-401F-A6B9-508180864AA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15233" y="2928206"/>
            <a:ext cx="4343043" cy="2890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Content Placeholder 4">
            <a:extLst>
              <a:ext uri="{FF2B5EF4-FFF2-40B4-BE49-F238E27FC236}">
                <a16:creationId xmlns:a16="http://schemas.microsoft.com/office/drawing/2014/main" id="{8A373E2A-0C38-4FB1-AA14-7E583464845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956967">
            <a:off x="474531" y="1293605"/>
            <a:ext cx="3285723" cy="23034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CC4A50D9-2E88-4397-B26D-3391B6FFD7C8}"/>
              </a:ext>
            </a:extLst>
          </p:cNvPr>
          <p:cNvSpPr txBox="1"/>
          <p:nvPr/>
        </p:nvSpPr>
        <p:spPr>
          <a:xfrm>
            <a:off x="8420277" y="5875544"/>
            <a:ext cx="637999" cy="338554"/>
          </a:xfrm>
          <a:prstGeom prst="rect">
            <a:avLst/>
          </a:prstGeom>
          <a:noFill/>
        </p:spPr>
        <p:txBody>
          <a:bodyPr wrap="square" rtlCol="0">
            <a:spAutoFit/>
          </a:bodyPr>
          <a:lstStyle/>
          <a:p>
            <a:r>
              <a:rPr lang="en-US" sz="1600" dirty="0"/>
              <a:t>SB</a:t>
            </a:r>
          </a:p>
        </p:txBody>
      </p:sp>
    </p:spTree>
    <p:extLst>
      <p:ext uri="{BB962C8B-B14F-4D97-AF65-F5344CB8AC3E}">
        <p14:creationId xmlns:p14="http://schemas.microsoft.com/office/powerpoint/2010/main" val="33002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CB8B5-870C-41A6-83BC-385E2A36909E}"/>
              </a:ext>
            </a:extLst>
          </p:cNvPr>
          <p:cNvSpPr>
            <a:spLocks noGrp="1"/>
          </p:cNvSpPr>
          <p:nvPr>
            <p:ph type="title"/>
          </p:nvPr>
        </p:nvSpPr>
        <p:spPr/>
        <p:txBody>
          <a:bodyPr/>
          <a:lstStyle/>
          <a:p>
            <a:r>
              <a:rPr lang="en-US" dirty="0"/>
              <a:t>We know how to </a:t>
            </a:r>
            <a:r>
              <a:rPr lang="en-US" dirty="0">
                <a:solidFill>
                  <a:srgbClr val="0070C0"/>
                </a:solidFill>
              </a:rPr>
              <a:t>have fun</a:t>
            </a:r>
            <a:r>
              <a:rPr lang="en-US" dirty="0"/>
              <a:t>!</a:t>
            </a:r>
          </a:p>
        </p:txBody>
      </p:sp>
      <p:pic>
        <p:nvPicPr>
          <p:cNvPr id="14338" name="Picture 2" descr="No photo description available.">
            <a:extLst>
              <a:ext uri="{FF2B5EF4-FFF2-40B4-BE49-F238E27FC236}">
                <a16:creationId xmlns:a16="http://schemas.microsoft.com/office/drawing/2014/main" id="{53718079-2240-47E3-B1C6-E1685CAA52B9}"/>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572000" y="1524000"/>
            <a:ext cx="4305737" cy="28645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4340" name="Picture 4" descr="No photo description available.">
            <a:extLst>
              <a:ext uri="{FF2B5EF4-FFF2-40B4-BE49-F238E27FC236}">
                <a16:creationId xmlns:a16="http://schemas.microsoft.com/office/drawing/2014/main" id="{1A001EBD-A13D-45AA-91E5-C4F475BFBD0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953"/>
          <a:stretch/>
        </p:blipFill>
        <p:spPr bwMode="auto">
          <a:xfrm>
            <a:off x="381000" y="1083992"/>
            <a:ext cx="4038600" cy="4953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F7EFD22-6EC3-4DA7-8770-20C96B01E47C}"/>
              </a:ext>
            </a:extLst>
          </p:cNvPr>
          <p:cNvSpPr txBox="1"/>
          <p:nvPr/>
        </p:nvSpPr>
        <p:spPr>
          <a:xfrm>
            <a:off x="8524875" y="5734067"/>
            <a:ext cx="637999" cy="338554"/>
          </a:xfrm>
          <a:prstGeom prst="rect">
            <a:avLst/>
          </a:prstGeom>
          <a:noFill/>
        </p:spPr>
        <p:txBody>
          <a:bodyPr wrap="square" rtlCol="0">
            <a:spAutoFit/>
          </a:bodyPr>
          <a:lstStyle/>
          <a:p>
            <a:r>
              <a:rPr lang="en-US" sz="1600" b="1" dirty="0"/>
              <a:t>SB</a:t>
            </a:r>
          </a:p>
        </p:txBody>
      </p:sp>
    </p:spTree>
    <p:extLst>
      <p:ext uri="{BB962C8B-B14F-4D97-AF65-F5344CB8AC3E}">
        <p14:creationId xmlns:p14="http://schemas.microsoft.com/office/powerpoint/2010/main" val="1551967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33459-B2CF-4AF0-BE20-39D0CF15DD27}"/>
              </a:ext>
            </a:extLst>
          </p:cNvPr>
          <p:cNvSpPr>
            <a:spLocks noGrp="1"/>
          </p:cNvSpPr>
          <p:nvPr>
            <p:ph type="title"/>
          </p:nvPr>
        </p:nvSpPr>
        <p:spPr/>
        <p:txBody>
          <a:bodyPr>
            <a:normAutofit fontScale="90000"/>
          </a:bodyPr>
          <a:lstStyle/>
          <a:p>
            <a:r>
              <a:rPr lang="en-US" dirty="0"/>
              <a:t>and…..we loved</a:t>
            </a:r>
            <a:r>
              <a:rPr lang="en-US" dirty="0">
                <a:solidFill>
                  <a:srgbClr val="0070C0"/>
                </a:solidFill>
              </a:rPr>
              <a:t> dogs </a:t>
            </a:r>
            <a:r>
              <a:rPr lang="en-US" dirty="0"/>
              <a:t>before it was cool!</a:t>
            </a:r>
          </a:p>
        </p:txBody>
      </p:sp>
      <p:pic>
        <p:nvPicPr>
          <p:cNvPr id="12290" name="Picture 2" descr="No photo description available.">
            <a:extLst>
              <a:ext uri="{FF2B5EF4-FFF2-40B4-BE49-F238E27FC236}">
                <a16:creationId xmlns:a16="http://schemas.microsoft.com/office/drawing/2014/main" id="{E2939A26-5F28-4334-B048-8A7DE67ED974}"/>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058333" y="1143000"/>
            <a:ext cx="6874933" cy="45720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28D1B6B-C147-4EAD-80AB-89FB1BFF6723}"/>
              </a:ext>
            </a:extLst>
          </p:cNvPr>
          <p:cNvSpPr txBox="1"/>
          <p:nvPr/>
        </p:nvSpPr>
        <p:spPr>
          <a:xfrm>
            <a:off x="8524875" y="5734067"/>
            <a:ext cx="637999" cy="338554"/>
          </a:xfrm>
          <a:prstGeom prst="rect">
            <a:avLst/>
          </a:prstGeom>
          <a:noFill/>
        </p:spPr>
        <p:txBody>
          <a:bodyPr wrap="square" rtlCol="0">
            <a:spAutoFit/>
          </a:bodyPr>
          <a:lstStyle/>
          <a:p>
            <a:r>
              <a:rPr lang="en-US" sz="1600" dirty="0"/>
              <a:t>SB</a:t>
            </a:r>
          </a:p>
        </p:txBody>
      </p:sp>
    </p:spTree>
    <p:extLst>
      <p:ext uri="{BB962C8B-B14F-4D97-AF65-F5344CB8AC3E}">
        <p14:creationId xmlns:p14="http://schemas.microsoft.com/office/powerpoint/2010/main" val="3680760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DBF5D-D579-4C56-8DAC-AFF075192D4E}"/>
              </a:ext>
            </a:extLst>
          </p:cNvPr>
          <p:cNvSpPr>
            <a:spLocks noGrp="1"/>
          </p:cNvSpPr>
          <p:nvPr>
            <p:ph type="ctrTitle"/>
          </p:nvPr>
        </p:nvSpPr>
        <p:spPr>
          <a:xfrm>
            <a:off x="685800" y="290512"/>
            <a:ext cx="7772400" cy="1146175"/>
          </a:xfrm>
        </p:spPr>
        <p:txBody>
          <a:bodyPr/>
          <a:lstStyle/>
          <a:p>
            <a:r>
              <a:rPr lang="en-US" dirty="0"/>
              <a:t>Thank you!</a:t>
            </a:r>
          </a:p>
        </p:txBody>
      </p:sp>
      <p:sp>
        <p:nvSpPr>
          <p:cNvPr id="5" name="Subtitle 4">
            <a:extLst>
              <a:ext uri="{FF2B5EF4-FFF2-40B4-BE49-F238E27FC236}">
                <a16:creationId xmlns:a16="http://schemas.microsoft.com/office/drawing/2014/main" id="{339E7D9C-EA96-4792-A33F-B333DACCE711}"/>
              </a:ext>
            </a:extLst>
          </p:cNvPr>
          <p:cNvSpPr>
            <a:spLocks noGrp="1"/>
          </p:cNvSpPr>
          <p:nvPr>
            <p:ph type="subTitle" idx="1"/>
          </p:nvPr>
        </p:nvSpPr>
        <p:spPr>
          <a:xfrm>
            <a:off x="1371600" y="1271954"/>
            <a:ext cx="6400800" cy="1752600"/>
          </a:xfrm>
        </p:spPr>
        <p:txBody>
          <a:bodyPr/>
          <a:lstStyle/>
          <a:p>
            <a:r>
              <a:rPr lang="en-US" dirty="0"/>
              <a:t> </a:t>
            </a:r>
          </a:p>
        </p:txBody>
      </p:sp>
      <p:pic>
        <p:nvPicPr>
          <p:cNvPr id="4" name="Picture 2">
            <a:extLst>
              <a:ext uri="{FF2B5EF4-FFF2-40B4-BE49-F238E27FC236}">
                <a16:creationId xmlns:a16="http://schemas.microsoft.com/office/drawing/2014/main" id="{B9725D68-A286-482F-9F7B-C6EE6189B954}"/>
              </a:ext>
            </a:extLst>
          </p:cNvPr>
          <p:cNvPicPr>
            <a:picLocks noGrp="1" noChangeAspect="1" noChangeArrowheads="1"/>
          </p:cNvPicPr>
          <p:nvPr>
            <p:ph idx="4294967295"/>
          </p:nvPr>
        </p:nvPicPr>
        <p:blipFill rotWithShape="1">
          <a:blip r:embed="rId3" cstate="email">
            <a:extLst>
              <a:ext uri="{28A0092B-C50C-407E-A947-70E740481C1C}">
                <a14:useLocalDpi xmlns:a14="http://schemas.microsoft.com/office/drawing/2010/main"/>
              </a:ext>
            </a:extLst>
          </a:blip>
          <a:srcRect/>
          <a:stretch/>
        </p:blipFill>
        <p:spPr bwMode="auto">
          <a:xfrm>
            <a:off x="2553022" y="1927423"/>
            <a:ext cx="4037956" cy="4523979"/>
          </a:xfrm>
          <a:prstGeom prst="rect">
            <a:avLst/>
          </a:prstGeom>
          <a:solidFill>
            <a:srgbClr val="FFFFFF"/>
          </a:solidFill>
        </p:spPr>
      </p:pic>
      <p:sp>
        <p:nvSpPr>
          <p:cNvPr id="6" name="TextBox 5">
            <a:extLst>
              <a:ext uri="{FF2B5EF4-FFF2-40B4-BE49-F238E27FC236}">
                <a16:creationId xmlns:a16="http://schemas.microsoft.com/office/drawing/2014/main" id="{AFBEE74B-8229-4054-95D3-9F33480E34EA}"/>
              </a:ext>
            </a:extLst>
          </p:cNvPr>
          <p:cNvSpPr txBox="1"/>
          <p:nvPr/>
        </p:nvSpPr>
        <p:spPr>
          <a:xfrm rot="1111473">
            <a:off x="6627721" y="1043766"/>
            <a:ext cx="2289358" cy="707886"/>
          </a:xfrm>
          <a:prstGeom prst="rect">
            <a:avLst/>
          </a:prstGeom>
          <a:noFill/>
        </p:spPr>
        <p:txBody>
          <a:bodyPr wrap="square" rtlCol="0">
            <a:spAutoFit/>
          </a:bodyPr>
          <a:lstStyle/>
          <a:p>
            <a:pPr algn="ctr"/>
            <a:r>
              <a:rPr lang="en-US" sz="2000" dirty="0">
                <a:solidFill>
                  <a:schemeClr val="bg1"/>
                </a:solidFill>
              </a:rPr>
              <a:t>Planetarium Tour at 11am!</a:t>
            </a:r>
          </a:p>
        </p:txBody>
      </p:sp>
      <p:sp>
        <p:nvSpPr>
          <p:cNvPr id="7" name="TextBox 6">
            <a:extLst>
              <a:ext uri="{FF2B5EF4-FFF2-40B4-BE49-F238E27FC236}">
                <a16:creationId xmlns:a16="http://schemas.microsoft.com/office/drawing/2014/main" id="{E2707F48-6E9B-4EA1-BEBE-E1679293368F}"/>
              </a:ext>
            </a:extLst>
          </p:cNvPr>
          <p:cNvSpPr txBox="1"/>
          <p:nvPr/>
        </p:nvSpPr>
        <p:spPr>
          <a:xfrm>
            <a:off x="8305800" y="5715000"/>
            <a:ext cx="637999" cy="338554"/>
          </a:xfrm>
          <a:prstGeom prst="rect">
            <a:avLst/>
          </a:prstGeom>
          <a:noFill/>
        </p:spPr>
        <p:txBody>
          <a:bodyPr wrap="square" rtlCol="0">
            <a:spAutoFit/>
          </a:bodyPr>
          <a:lstStyle/>
          <a:p>
            <a:r>
              <a:rPr lang="en-US" sz="1600" dirty="0"/>
              <a:t>KW</a:t>
            </a:r>
          </a:p>
        </p:txBody>
      </p:sp>
    </p:spTree>
    <p:extLst>
      <p:ext uri="{BB962C8B-B14F-4D97-AF65-F5344CB8AC3E}">
        <p14:creationId xmlns:p14="http://schemas.microsoft.com/office/powerpoint/2010/main" val="71516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A2936-6A56-4D3B-87F3-E0B1054B7805}"/>
              </a:ext>
            </a:extLst>
          </p:cNvPr>
          <p:cNvSpPr>
            <a:spLocks noGrp="1"/>
          </p:cNvSpPr>
          <p:nvPr>
            <p:ph type="title"/>
          </p:nvPr>
        </p:nvSpPr>
        <p:spPr>
          <a:xfrm>
            <a:off x="228600" y="38100"/>
            <a:ext cx="8534400" cy="952500"/>
          </a:xfrm>
        </p:spPr>
        <p:txBody>
          <a:bodyPr anchor="ctr">
            <a:normAutofit/>
          </a:bodyPr>
          <a:lstStyle/>
          <a:p>
            <a:r>
              <a:rPr lang="en-US" dirty="0"/>
              <a:t>Welcome!</a:t>
            </a:r>
          </a:p>
        </p:txBody>
      </p:sp>
      <p:pic>
        <p:nvPicPr>
          <p:cNvPr id="20482" name="Picture 2">
            <a:extLst>
              <a:ext uri="{FF2B5EF4-FFF2-40B4-BE49-F238E27FC236}">
                <a16:creationId xmlns:a16="http://schemas.microsoft.com/office/drawing/2014/main" id="{2EA87042-BA06-4CAE-B42A-F27E69DA70B6}"/>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bwMode="auto">
          <a:xfrm>
            <a:off x="76200" y="2133600"/>
            <a:ext cx="2819400" cy="2993632"/>
          </a:xfrm>
          <a:prstGeom prst="rect">
            <a:avLst/>
          </a:prstGeom>
          <a:solidFill>
            <a:srgbClr val="FFFFFF"/>
          </a:solidFill>
        </p:spPr>
      </p:pic>
      <p:sp>
        <p:nvSpPr>
          <p:cNvPr id="71" name="Content Placeholder 3">
            <a:extLst>
              <a:ext uri="{FF2B5EF4-FFF2-40B4-BE49-F238E27FC236}">
                <a16:creationId xmlns:a16="http://schemas.microsoft.com/office/drawing/2014/main" id="{4EA9D251-5EFD-46F6-A167-CBF8081FF190}"/>
              </a:ext>
            </a:extLst>
          </p:cNvPr>
          <p:cNvSpPr>
            <a:spLocks noGrp="1"/>
          </p:cNvSpPr>
          <p:nvPr>
            <p:ph idx="10"/>
          </p:nvPr>
        </p:nvSpPr>
        <p:spPr>
          <a:xfrm>
            <a:off x="3048000" y="1166018"/>
            <a:ext cx="6019800" cy="4525963"/>
          </a:xfrm>
        </p:spPr>
        <p:txBody>
          <a:bodyPr/>
          <a:lstStyle/>
          <a:p>
            <a:r>
              <a:rPr lang="en-US" dirty="0"/>
              <a:t>Today’s Agenda</a:t>
            </a:r>
          </a:p>
          <a:p>
            <a:endParaRPr lang="en-US" dirty="0"/>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8:30-8:55</a:t>
            </a:r>
            <a:r>
              <a:rPr lang="en-US" sz="1800" dirty="0">
                <a:effectLst/>
                <a:latin typeface="Calibri" panose="020F0502020204030204" pitchFamily="34" charset="0"/>
                <a:ea typeface="Calibri" panose="020F0502020204030204" pitchFamily="34" charset="0"/>
                <a:cs typeface="Times New Roman" panose="02020603050405020304" pitchFamily="18" charset="0"/>
              </a:rPr>
              <a:t>  Check-in and Continental Breakfast </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9:00-9:05 </a:t>
            </a:r>
            <a:r>
              <a:rPr lang="en-US" sz="1800" dirty="0">
                <a:effectLst/>
                <a:latin typeface="Calibri" panose="020F0502020204030204" pitchFamily="34" charset="0"/>
                <a:ea typeface="Calibri" panose="020F0502020204030204" pitchFamily="34" charset="0"/>
                <a:cs typeface="Times New Roman" panose="02020603050405020304" pitchFamily="18" charset="0"/>
              </a:rPr>
              <a:t>  Welcoming Remarks- </a:t>
            </a:r>
            <a:r>
              <a:rPr lang="en-US" sz="1600" i="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Dean Wendy Paterson</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9:05-9:15</a:t>
            </a:r>
            <a:r>
              <a:rPr lang="en-US" sz="1800" dirty="0">
                <a:effectLst/>
                <a:latin typeface="Calibri" panose="020F0502020204030204" pitchFamily="34" charset="0"/>
                <a:ea typeface="Calibri" panose="020F0502020204030204" pitchFamily="34" charset="0"/>
                <a:cs typeface="Times New Roman" panose="02020603050405020304" pitchFamily="18" charset="0"/>
              </a:rPr>
              <a:t>   HSCA-WNY Business- </a:t>
            </a:r>
            <a:r>
              <a:rPr lang="en-US" sz="1600" i="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Mark Veronica</a:t>
            </a:r>
            <a:endParaRPr lang="en-US" sz="1800" i="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9:15-9:45</a:t>
            </a:r>
            <a:r>
              <a:rPr lang="en-US" sz="1800" dirty="0">
                <a:effectLst/>
                <a:latin typeface="Calibri" panose="020F0502020204030204" pitchFamily="34" charset="0"/>
                <a:ea typeface="Calibri" panose="020F0502020204030204" pitchFamily="34" charset="0"/>
                <a:cs typeface="Times New Roman" panose="02020603050405020304" pitchFamily="18" charset="0"/>
              </a:rPr>
              <a:t>   HR Panel Discussion- </a:t>
            </a:r>
            <a:r>
              <a:rPr lang="en-US" sz="1600" i="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Local Education Reps</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9:45-10:00  </a:t>
            </a:r>
            <a:r>
              <a:rPr lang="en-US" sz="1800" dirty="0">
                <a:effectLst/>
                <a:latin typeface="Calibri" panose="020F0502020204030204" pitchFamily="34" charset="0"/>
                <a:ea typeface="Calibri" panose="020F0502020204030204" pitchFamily="34" charset="0"/>
                <a:cs typeface="Times New Roman" panose="02020603050405020304" pitchFamily="18" charset="0"/>
              </a:rPr>
              <a:t>Questions and Break </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10:00-10:15 </a:t>
            </a:r>
            <a:r>
              <a:rPr lang="en-US" sz="1800" dirty="0">
                <a:effectLst/>
                <a:latin typeface="Calibri" panose="020F0502020204030204" pitchFamily="34" charset="0"/>
                <a:ea typeface="Calibri" panose="020F0502020204030204" pitchFamily="34" charset="0"/>
                <a:cs typeface="Times New Roman" panose="02020603050405020304" pitchFamily="18" charset="0"/>
              </a:rPr>
              <a:t>  Buffalo State Admissions- </a:t>
            </a:r>
            <a:r>
              <a:rPr lang="en-US" sz="1600" i="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Carolyn Murphy </a:t>
            </a:r>
            <a:endParaRPr lang="en-US" sz="1800" i="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10:15-10:45 </a:t>
            </a:r>
            <a:r>
              <a:rPr lang="en-US" sz="1800" dirty="0">
                <a:effectLst/>
                <a:latin typeface="Calibri" panose="020F0502020204030204" pitchFamily="34" charset="0"/>
                <a:ea typeface="Calibri" panose="020F0502020204030204" pitchFamily="34" charset="0"/>
                <a:cs typeface="Times New Roman" panose="02020603050405020304" pitchFamily="18" charset="0"/>
              </a:rPr>
              <a:t> Teacher Education Program Information- </a:t>
            </a:r>
            <a:r>
              <a:rPr lang="en-US" sz="1600" i="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faculty</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10:45-11:00+ </a:t>
            </a:r>
            <a:r>
              <a:rPr lang="en-US" sz="1800" dirty="0">
                <a:effectLst/>
                <a:latin typeface="Calibri" panose="020F0502020204030204" pitchFamily="34" charset="0"/>
                <a:ea typeface="Calibri" panose="020F0502020204030204" pitchFamily="34" charset="0"/>
                <a:cs typeface="Times New Roman" panose="02020603050405020304" pitchFamily="18" charset="0"/>
              </a:rPr>
              <a:t> Tour &amp; Planetarium Visit  </a:t>
            </a:r>
            <a:r>
              <a:rPr lang="en-US" sz="1400" dirty="0">
                <a:effectLst/>
                <a:latin typeface="Calibri" panose="020F0502020204030204" pitchFamily="34" charset="0"/>
                <a:ea typeface="Calibri" panose="020F0502020204030204" pitchFamily="34" charset="0"/>
                <a:cs typeface="Times New Roman" panose="02020603050405020304" pitchFamily="18" charset="0"/>
              </a:rPr>
              <a:t>(optional)</a:t>
            </a:r>
            <a:endParaRPr lang="en-US" dirty="0"/>
          </a:p>
        </p:txBody>
      </p:sp>
      <p:sp>
        <p:nvSpPr>
          <p:cNvPr id="5" name="TextBox 4">
            <a:extLst>
              <a:ext uri="{FF2B5EF4-FFF2-40B4-BE49-F238E27FC236}">
                <a16:creationId xmlns:a16="http://schemas.microsoft.com/office/drawing/2014/main" id="{54B67C0C-9B96-4DD0-8332-20A19A92CDE1}"/>
              </a:ext>
            </a:extLst>
          </p:cNvPr>
          <p:cNvSpPr txBox="1"/>
          <p:nvPr/>
        </p:nvSpPr>
        <p:spPr>
          <a:xfrm>
            <a:off x="8534400" y="5879122"/>
            <a:ext cx="533400" cy="369332"/>
          </a:xfrm>
          <a:prstGeom prst="rect">
            <a:avLst/>
          </a:prstGeom>
          <a:noFill/>
        </p:spPr>
        <p:txBody>
          <a:bodyPr wrap="square" rtlCol="0">
            <a:spAutoFit/>
          </a:bodyPr>
          <a:lstStyle/>
          <a:p>
            <a:r>
              <a:rPr lang="en-US" dirty="0"/>
              <a:t>KW</a:t>
            </a:r>
          </a:p>
        </p:txBody>
      </p:sp>
    </p:spTree>
    <p:extLst>
      <p:ext uri="{BB962C8B-B14F-4D97-AF65-F5344CB8AC3E}">
        <p14:creationId xmlns:p14="http://schemas.microsoft.com/office/powerpoint/2010/main" val="3794925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273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67EAA2-8CF5-47CA-89A0-4C1FB5EFE2AE}"/>
              </a:ext>
            </a:extLst>
          </p:cNvPr>
          <p:cNvSpPr>
            <a:spLocks noGrp="1"/>
          </p:cNvSpPr>
          <p:nvPr>
            <p:ph type="ctrTitle"/>
          </p:nvPr>
        </p:nvSpPr>
        <p:spPr/>
        <p:txBody>
          <a:bodyPr/>
          <a:lstStyle/>
          <a:p>
            <a:r>
              <a:rPr lang="en-US" dirty="0"/>
              <a:t>HSCA Business Meeting</a:t>
            </a:r>
          </a:p>
        </p:txBody>
      </p:sp>
      <p:sp>
        <p:nvSpPr>
          <p:cNvPr id="6" name="Subtitle 5">
            <a:extLst>
              <a:ext uri="{FF2B5EF4-FFF2-40B4-BE49-F238E27FC236}">
                <a16:creationId xmlns:a16="http://schemas.microsoft.com/office/drawing/2014/main" id="{68A8F5CD-BF69-4031-93AC-3E3110C2A5B7}"/>
              </a:ext>
            </a:extLst>
          </p:cNvPr>
          <p:cNvSpPr>
            <a:spLocks noGrp="1"/>
          </p:cNvSpPr>
          <p:nvPr>
            <p:ph type="subTitle" idx="1"/>
          </p:nvPr>
        </p:nvSpPr>
        <p:spPr/>
        <p:txBody>
          <a:bodyPr/>
          <a:lstStyle/>
          <a:p>
            <a:r>
              <a:rPr lang="en-US" dirty="0"/>
              <a:t>Mark Veronica</a:t>
            </a:r>
          </a:p>
        </p:txBody>
      </p:sp>
      <p:pic>
        <p:nvPicPr>
          <p:cNvPr id="4" name="Picture 2">
            <a:extLst>
              <a:ext uri="{FF2B5EF4-FFF2-40B4-BE49-F238E27FC236}">
                <a16:creationId xmlns:a16="http://schemas.microsoft.com/office/drawing/2014/main" id="{E99BE838-7BD6-4501-B627-76F284AEE8F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844069" y="751084"/>
            <a:ext cx="1455862" cy="1545831"/>
          </a:xfrm>
          <a:prstGeom prst="rect">
            <a:avLst/>
          </a:prstGeom>
          <a:solidFill>
            <a:srgbClr val="FFFFFF"/>
          </a:solidFill>
        </p:spPr>
      </p:pic>
    </p:spTree>
    <p:extLst>
      <p:ext uri="{BB962C8B-B14F-4D97-AF65-F5344CB8AC3E}">
        <p14:creationId xmlns:p14="http://schemas.microsoft.com/office/powerpoint/2010/main" val="1628612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32610-9A9A-4622-A8B5-998BA6026517}"/>
              </a:ext>
            </a:extLst>
          </p:cNvPr>
          <p:cNvSpPr>
            <a:spLocks noGrp="1"/>
          </p:cNvSpPr>
          <p:nvPr>
            <p:ph type="ctrTitle"/>
          </p:nvPr>
        </p:nvSpPr>
        <p:spPr>
          <a:xfrm>
            <a:off x="762000" y="1676400"/>
            <a:ext cx="7772400" cy="1146175"/>
          </a:xfrm>
        </p:spPr>
        <p:txBody>
          <a:bodyPr>
            <a:normAutofit fontScale="90000"/>
          </a:bodyPr>
          <a:lstStyle/>
          <a:p>
            <a:r>
              <a:rPr lang="en-US" dirty="0"/>
              <a:t>Exploring Educator Preparation as a Career Path </a:t>
            </a:r>
          </a:p>
        </p:txBody>
      </p:sp>
      <p:sp>
        <p:nvSpPr>
          <p:cNvPr id="3" name="Subtitle 2">
            <a:extLst>
              <a:ext uri="{FF2B5EF4-FFF2-40B4-BE49-F238E27FC236}">
                <a16:creationId xmlns:a16="http://schemas.microsoft.com/office/drawing/2014/main" id="{6963DB7F-C95E-4AA0-BB3D-08E46DD8D604}"/>
              </a:ext>
            </a:extLst>
          </p:cNvPr>
          <p:cNvSpPr>
            <a:spLocks noGrp="1"/>
          </p:cNvSpPr>
          <p:nvPr>
            <p:ph type="subTitle" idx="1"/>
          </p:nvPr>
        </p:nvSpPr>
        <p:spPr>
          <a:xfrm>
            <a:off x="1447800" y="3505200"/>
            <a:ext cx="7239000" cy="1752600"/>
          </a:xfrm>
        </p:spPr>
        <p:txBody>
          <a:bodyPr>
            <a:normAutofit fontScale="85000" lnSpcReduction="20000"/>
          </a:bodyPr>
          <a:lstStyle/>
          <a:p>
            <a:pPr marL="457200" indent="-457200" algn="l">
              <a:buFont typeface="Arial" panose="020B0604020202020204" pitchFamily="34" charset="0"/>
              <a:buChar char="•"/>
            </a:pPr>
            <a:r>
              <a:rPr lang="en-US" dirty="0">
                <a:solidFill>
                  <a:srgbClr val="FFFF00"/>
                </a:solidFill>
              </a:rPr>
              <a:t>Buffalo State- </a:t>
            </a:r>
            <a:r>
              <a:rPr lang="en-US" i="1" dirty="0"/>
              <a:t>Why we are here</a:t>
            </a:r>
          </a:p>
          <a:p>
            <a:pPr marL="457200" indent="-457200" algn="l">
              <a:buFont typeface="Arial" panose="020B0604020202020204" pitchFamily="34" charset="0"/>
              <a:buChar char="•"/>
            </a:pPr>
            <a:r>
              <a:rPr lang="en-US" dirty="0">
                <a:solidFill>
                  <a:srgbClr val="FFFF00"/>
                </a:solidFill>
              </a:rPr>
              <a:t>Panel-</a:t>
            </a:r>
            <a:r>
              <a:rPr lang="en-US" dirty="0"/>
              <a:t> </a:t>
            </a:r>
            <a:r>
              <a:rPr lang="en-US" i="1" dirty="0"/>
              <a:t>Need for teachers in WNY</a:t>
            </a:r>
          </a:p>
          <a:p>
            <a:pPr marL="457200" indent="-457200" algn="l">
              <a:buFont typeface="Arial" panose="020B0604020202020204" pitchFamily="34" charset="0"/>
              <a:buChar char="•"/>
            </a:pPr>
            <a:r>
              <a:rPr lang="en-US" dirty="0">
                <a:solidFill>
                  <a:srgbClr val="FFFF00"/>
                </a:solidFill>
              </a:rPr>
              <a:t>Buffalo State- </a:t>
            </a:r>
            <a:r>
              <a:rPr lang="en-US" i="1" dirty="0"/>
              <a:t>Admissions Office</a:t>
            </a:r>
          </a:p>
          <a:p>
            <a:pPr marL="457200" indent="-457200" algn="l">
              <a:buFont typeface="Arial" panose="020B0604020202020204" pitchFamily="34" charset="0"/>
              <a:buChar char="•"/>
            </a:pPr>
            <a:r>
              <a:rPr lang="en-US" dirty="0">
                <a:solidFill>
                  <a:srgbClr val="FFFF00"/>
                </a:solidFill>
              </a:rPr>
              <a:t>Buffalo State- </a:t>
            </a:r>
            <a:r>
              <a:rPr lang="en-US" i="1" dirty="0"/>
              <a:t>Program offerings </a:t>
            </a:r>
          </a:p>
          <a:p>
            <a:endParaRPr lang="en-US" dirty="0"/>
          </a:p>
        </p:txBody>
      </p:sp>
      <p:sp>
        <p:nvSpPr>
          <p:cNvPr id="4" name="TextBox 3">
            <a:extLst>
              <a:ext uri="{FF2B5EF4-FFF2-40B4-BE49-F238E27FC236}">
                <a16:creationId xmlns:a16="http://schemas.microsoft.com/office/drawing/2014/main" id="{4777AAAE-9F67-47DC-932D-799A25A79902}"/>
              </a:ext>
            </a:extLst>
          </p:cNvPr>
          <p:cNvSpPr txBox="1"/>
          <p:nvPr/>
        </p:nvSpPr>
        <p:spPr>
          <a:xfrm>
            <a:off x="8191500" y="5940425"/>
            <a:ext cx="685800" cy="369332"/>
          </a:xfrm>
          <a:prstGeom prst="rect">
            <a:avLst/>
          </a:prstGeom>
          <a:noFill/>
        </p:spPr>
        <p:txBody>
          <a:bodyPr wrap="square" rtlCol="0">
            <a:spAutoFit/>
          </a:bodyPr>
          <a:lstStyle/>
          <a:p>
            <a:r>
              <a:rPr lang="en-US" dirty="0"/>
              <a:t>KD</a:t>
            </a:r>
          </a:p>
        </p:txBody>
      </p:sp>
    </p:spTree>
    <p:extLst>
      <p:ext uri="{BB962C8B-B14F-4D97-AF65-F5344CB8AC3E}">
        <p14:creationId xmlns:p14="http://schemas.microsoft.com/office/powerpoint/2010/main" val="3322965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95E25-7E7F-4DD1-B749-F0E1F7714BA7}"/>
              </a:ext>
            </a:extLst>
          </p:cNvPr>
          <p:cNvSpPr>
            <a:spLocks noGrp="1"/>
          </p:cNvSpPr>
          <p:nvPr>
            <p:ph type="ctrTitle"/>
          </p:nvPr>
        </p:nvSpPr>
        <p:spPr>
          <a:xfrm>
            <a:off x="685800" y="23674"/>
            <a:ext cx="7772400" cy="1146175"/>
          </a:xfrm>
        </p:spPr>
        <p:txBody>
          <a:bodyPr>
            <a:noAutofit/>
          </a:bodyPr>
          <a:lstStyle/>
          <a:p>
            <a:r>
              <a:rPr lang="en-US" sz="3600" dirty="0"/>
              <a:t>Why we are here today…</a:t>
            </a:r>
            <a:br>
              <a:rPr lang="en-US" sz="3600" dirty="0"/>
            </a:br>
            <a:r>
              <a:rPr lang="en-US" sz="3600" i="1" dirty="0">
                <a:solidFill>
                  <a:schemeClr val="tx1">
                    <a:lumMod val="75000"/>
                    <a:lumOff val="25000"/>
                  </a:schemeClr>
                </a:solidFill>
              </a:rPr>
              <a:t>Double need.</a:t>
            </a:r>
          </a:p>
        </p:txBody>
      </p:sp>
      <p:pic>
        <p:nvPicPr>
          <p:cNvPr id="18434" name="Picture 2" descr="teacher shortage chart">
            <a:extLst>
              <a:ext uri="{FF2B5EF4-FFF2-40B4-BE49-F238E27FC236}">
                <a16:creationId xmlns:a16="http://schemas.microsoft.com/office/drawing/2014/main" id="{A7979767-E299-4979-927E-44E1B3A64CB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1999" y="1191877"/>
            <a:ext cx="3684175" cy="3344323"/>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teacher shortage chart">
            <a:extLst>
              <a:ext uri="{FF2B5EF4-FFF2-40B4-BE49-F238E27FC236}">
                <a16:creationId xmlns:a16="http://schemas.microsoft.com/office/drawing/2014/main" id="{0F358E16-BFB2-4482-8CC0-9F7C775E25E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34809" y="1169849"/>
            <a:ext cx="3522980" cy="33663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BDF9BA3-3E44-4B12-BBFC-42A2DEA9A29A}"/>
              </a:ext>
            </a:extLst>
          </p:cNvPr>
          <p:cNvPicPr>
            <a:picLocks noChangeAspect="1"/>
          </p:cNvPicPr>
          <p:nvPr/>
        </p:nvPicPr>
        <p:blipFill>
          <a:blip r:embed="rId5"/>
          <a:stretch>
            <a:fillRect/>
          </a:stretch>
        </p:blipFill>
        <p:spPr>
          <a:xfrm>
            <a:off x="100012" y="4701300"/>
            <a:ext cx="8943975" cy="1962150"/>
          </a:xfrm>
          <a:prstGeom prst="rect">
            <a:avLst/>
          </a:prstGeom>
        </p:spPr>
      </p:pic>
      <p:sp>
        <p:nvSpPr>
          <p:cNvPr id="6" name="TextBox 5">
            <a:extLst>
              <a:ext uri="{FF2B5EF4-FFF2-40B4-BE49-F238E27FC236}">
                <a16:creationId xmlns:a16="http://schemas.microsoft.com/office/drawing/2014/main" id="{C9746BA2-E20F-4927-9B5D-97D61104623B}"/>
              </a:ext>
            </a:extLst>
          </p:cNvPr>
          <p:cNvSpPr txBox="1"/>
          <p:nvPr/>
        </p:nvSpPr>
        <p:spPr>
          <a:xfrm>
            <a:off x="1676399" y="4701300"/>
            <a:ext cx="5791200" cy="276999"/>
          </a:xfrm>
          <a:prstGeom prst="rect">
            <a:avLst/>
          </a:prstGeom>
          <a:solidFill>
            <a:schemeClr val="bg1"/>
          </a:solidFill>
        </p:spPr>
        <p:txBody>
          <a:bodyPr wrap="square" rtlCol="0">
            <a:spAutoFit/>
          </a:bodyPr>
          <a:lstStyle/>
          <a:p>
            <a:r>
              <a:rPr lang="en-US" sz="1200" dirty="0">
                <a:solidFill>
                  <a:schemeClr val="tx1">
                    <a:lumMod val="75000"/>
                    <a:lumOff val="25000"/>
                  </a:schemeClr>
                </a:solidFill>
              </a:rPr>
              <a:t>Trends in Undergraduate Enrollment: Buffalo State Teacher Education Programs</a:t>
            </a:r>
          </a:p>
        </p:txBody>
      </p:sp>
      <p:sp>
        <p:nvSpPr>
          <p:cNvPr id="7" name="TextBox 6">
            <a:extLst>
              <a:ext uri="{FF2B5EF4-FFF2-40B4-BE49-F238E27FC236}">
                <a16:creationId xmlns:a16="http://schemas.microsoft.com/office/drawing/2014/main" id="{C9153C84-4143-4055-B12A-C4543D8942C4}"/>
              </a:ext>
            </a:extLst>
          </p:cNvPr>
          <p:cNvSpPr txBox="1"/>
          <p:nvPr/>
        </p:nvSpPr>
        <p:spPr>
          <a:xfrm>
            <a:off x="8701087" y="6488668"/>
            <a:ext cx="685800" cy="369332"/>
          </a:xfrm>
          <a:prstGeom prst="rect">
            <a:avLst/>
          </a:prstGeom>
          <a:noFill/>
        </p:spPr>
        <p:txBody>
          <a:bodyPr wrap="square" rtlCol="0">
            <a:spAutoFit/>
          </a:bodyPr>
          <a:lstStyle/>
          <a:p>
            <a:r>
              <a:rPr lang="en-US" dirty="0"/>
              <a:t>KD</a:t>
            </a:r>
          </a:p>
        </p:txBody>
      </p:sp>
    </p:spTree>
    <p:extLst>
      <p:ext uri="{BB962C8B-B14F-4D97-AF65-F5344CB8AC3E}">
        <p14:creationId xmlns:p14="http://schemas.microsoft.com/office/powerpoint/2010/main" val="3492459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A9729F-5551-43F8-83AF-8A924611ACFD}"/>
              </a:ext>
            </a:extLst>
          </p:cNvPr>
          <p:cNvSpPr txBox="1"/>
          <p:nvPr/>
        </p:nvSpPr>
        <p:spPr>
          <a:xfrm>
            <a:off x="5343431" y="2667000"/>
            <a:ext cx="3800569" cy="3139321"/>
          </a:xfrm>
          <a:prstGeom prst="rect">
            <a:avLst/>
          </a:prstGeom>
          <a:noFill/>
        </p:spPr>
        <p:txBody>
          <a:bodyPr wrap="square" rtlCol="0">
            <a:spAutoFit/>
          </a:bodyPr>
          <a:lstStyle/>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Bilingual Education</a:t>
            </a:r>
          </a:p>
          <a:p>
            <a:pPr marL="285750" indent="-285750">
              <a:buFont typeface="Arial" panose="020B0604020202020204" pitchFamily="34" charset="0"/>
              <a:buChar char="•"/>
            </a:pPr>
            <a:r>
              <a:rPr lang="en-US" dirty="0">
                <a:solidFill>
                  <a:srgbClr val="FFFF00"/>
                </a:solidFill>
              </a:rPr>
              <a:t>Bilingual Special Education</a:t>
            </a:r>
          </a:p>
          <a:p>
            <a:pPr marL="285750" indent="-285750">
              <a:buFont typeface="Arial" panose="020B0604020202020204" pitchFamily="34" charset="0"/>
              <a:buChar char="•"/>
            </a:pPr>
            <a:r>
              <a:rPr lang="en-US" dirty="0">
                <a:solidFill>
                  <a:srgbClr val="FFFF00"/>
                </a:solidFill>
              </a:rPr>
              <a:t>Career and Technical Education </a:t>
            </a:r>
          </a:p>
          <a:p>
            <a:pPr marL="285750" indent="-285750">
              <a:buFont typeface="Arial" panose="020B0604020202020204" pitchFamily="34" charset="0"/>
              <a:buChar char="•"/>
            </a:pPr>
            <a:r>
              <a:rPr lang="en-US" dirty="0">
                <a:solidFill>
                  <a:srgbClr val="FFFF00"/>
                </a:solidFill>
              </a:rPr>
              <a:t>English Language Arts</a:t>
            </a:r>
          </a:p>
          <a:p>
            <a:pPr marL="285750" indent="-285750">
              <a:buFont typeface="Arial" panose="020B0604020202020204" pitchFamily="34" charset="0"/>
              <a:buChar char="•"/>
            </a:pPr>
            <a:r>
              <a:rPr lang="en-US" dirty="0">
                <a:solidFill>
                  <a:schemeClr val="bg1"/>
                </a:solidFill>
              </a:rPr>
              <a:t>Health education</a:t>
            </a:r>
          </a:p>
          <a:p>
            <a:pPr marL="285750" indent="-285750">
              <a:buFont typeface="Arial" panose="020B0604020202020204" pitchFamily="34" charset="0"/>
              <a:buChar char="•"/>
            </a:pPr>
            <a:r>
              <a:rPr lang="en-US" dirty="0">
                <a:solidFill>
                  <a:schemeClr val="bg1"/>
                </a:solidFill>
              </a:rPr>
              <a:t>Library Media Specialist </a:t>
            </a:r>
          </a:p>
          <a:p>
            <a:pPr marL="285750" indent="-285750">
              <a:buFont typeface="Arial" panose="020B0604020202020204" pitchFamily="34" charset="0"/>
              <a:buChar char="•"/>
            </a:pPr>
            <a:r>
              <a:rPr lang="en-US" dirty="0">
                <a:solidFill>
                  <a:srgbClr val="FFFF00"/>
                </a:solidFill>
              </a:rPr>
              <a:t>Literacy</a:t>
            </a:r>
          </a:p>
          <a:p>
            <a:pPr marL="285750" indent="-285750">
              <a:buFont typeface="Arial" panose="020B0604020202020204" pitchFamily="34" charset="0"/>
              <a:buChar char="•"/>
            </a:pPr>
            <a:r>
              <a:rPr lang="en-US" dirty="0">
                <a:solidFill>
                  <a:srgbClr val="FFFF00"/>
                </a:solidFill>
              </a:rPr>
              <a:t>Mathematics</a:t>
            </a:r>
          </a:p>
          <a:p>
            <a:pPr marL="285750" indent="-285750">
              <a:buFont typeface="Arial" panose="020B0604020202020204" pitchFamily="34" charset="0"/>
              <a:buChar char="•"/>
            </a:pPr>
            <a:r>
              <a:rPr lang="en-US" dirty="0">
                <a:solidFill>
                  <a:srgbClr val="FFFF00"/>
                </a:solidFill>
              </a:rPr>
              <a:t>Science</a:t>
            </a:r>
          </a:p>
          <a:p>
            <a:pPr marL="285750" indent="-285750">
              <a:buFont typeface="Arial" panose="020B0604020202020204" pitchFamily="34" charset="0"/>
              <a:buChar char="•"/>
            </a:pPr>
            <a:r>
              <a:rPr lang="en-US" dirty="0">
                <a:solidFill>
                  <a:srgbClr val="FFFF00"/>
                </a:solidFill>
              </a:rPr>
              <a:t>Special Education</a:t>
            </a:r>
          </a:p>
        </p:txBody>
      </p:sp>
      <p:pic>
        <p:nvPicPr>
          <p:cNvPr id="8" name="Picture 7">
            <a:hlinkClick r:id="rId3"/>
            <a:extLst>
              <a:ext uri="{FF2B5EF4-FFF2-40B4-BE49-F238E27FC236}">
                <a16:creationId xmlns:a16="http://schemas.microsoft.com/office/drawing/2014/main" id="{6BC8A94C-EFF7-4516-9542-678BDB6B5A71}"/>
              </a:ext>
            </a:extLst>
          </p:cNvPr>
          <p:cNvPicPr>
            <a:picLocks noChangeAspect="1"/>
          </p:cNvPicPr>
          <p:nvPr/>
        </p:nvPicPr>
        <p:blipFill>
          <a:blip r:embed="rId4"/>
          <a:stretch>
            <a:fillRect/>
          </a:stretch>
        </p:blipFill>
        <p:spPr>
          <a:xfrm>
            <a:off x="307087" y="1278164"/>
            <a:ext cx="3502627" cy="4557395"/>
          </a:xfrm>
          <a:prstGeom prst="rect">
            <a:avLst/>
          </a:prstGeom>
        </p:spPr>
      </p:pic>
      <p:sp>
        <p:nvSpPr>
          <p:cNvPr id="9" name="TextBox 8">
            <a:extLst>
              <a:ext uri="{FF2B5EF4-FFF2-40B4-BE49-F238E27FC236}">
                <a16:creationId xmlns:a16="http://schemas.microsoft.com/office/drawing/2014/main" id="{B15120AF-9FEB-44C5-B68B-4153E7F474DD}"/>
              </a:ext>
            </a:extLst>
          </p:cNvPr>
          <p:cNvSpPr txBox="1"/>
          <p:nvPr/>
        </p:nvSpPr>
        <p:spPr>
          <a:xfrm>
            <a:off x="3916680" y="2385604"/>
            <a:ext cx="5320284" cy="830997"/>
          </a:xfrm>
          <a:prstGeom prst="rect">
            <a:avLst/>
          </a:prstGeom>
          <a:noFill/>
        </p:spPr>
        <p:txBody>
          <a:bodyPr wrap="square" rtlCol="0">
            <a:spAutoFit/>
          </a:bodyPr>
          <a:lstStyle/>
          <a:p>
            <a:r>
              <a:rPr lang="en-US" sz="2400" b="1" dirty="0">
                <a:solidFill>
                  <a:schemeClr val="bg1"/>
                </a:solidFill>
              </a:rPr>
              <a:t>2021 NYS Shortage* Certification Areas:</a:t>
            </a:r>
          </a:p>
        </p:txBody>
      </p:sp>
      <p:sp>
        <p:nvSpPr>
          <p:cNvPr id="10" name="TextBox 9">
            <a:extLst>
              <a:ext uri="{FF2B5EF4-FFF2-40B4-BE49-F238E27FC236}">
                <a16:creationId xmlns:a16="http://schemas.microsoft.com/office/drawing/2014/main" id="{2F85588C-2351-4A84-84EE-DB27B7C5DE86}"/>
              </a:ext>
            </a:extLst>
          </p:cNvPr>
          <p:cNvSpPr txBox="1"/>
          <p:nvPr/>
        </p:nvSpPr>
        <p:spPr>
          <a:xfrm>
            <a:off x="4267200" y="263140"/>
            <a:ext cx="4648200" cy="1477328"/>
          </a:xfrm>
          <a:prstGeom prst="rect">
            <a:avLst/>
          </a:prstGeom>
          <a:noFill/>
          <a:ln>
            <a:solidFill>
              <a:schemeClr val="bg1">
                <a:lumMod val="75000"/>
              </a:schemeClr>
            </a:solidFill>
          </a:ln>
        </p:spPr>
        <p:txBody>
          <a:bodyPr wrap="square" rtlCol="0">
            <a:spAutoFit/>
          </a:bodyPr>
          <a:lstStyle/>
          <a:p>
            <a:r>
              <a:rPr lang="en-US" sz="2400" dirty="0"/>
              <a:t>“New York State has faced geographically widespread and persistent teacher shortages…” </a:t>
            </a:r>
          </a:p>
          <a:p>
            <a:r>
              <a:rPr lang="en-US" sz="1600" dirty="0">
                <a:solidFill>
                  <a:schemeClr val="tx1">
                    <a:lumMod val="65000"/>
                    <a:lumOff val="35000"/>
                  </a:schemeClr>
                </a:solidFill>
              </a:rPr>
              <a:t>(IES, 2021, p. 2)</a:t>
            </a:r>
          </a:p>
        </p:txBody>
      </p:sp>
      <p:sp>
        <p:nvSpPr>
          <p:cNvPr id="13" name="TextBox 12">
            <a:extLst>
              <a:ext uri="{FF2B5EF4-FFF2-40B4-BE49-F238E27FC236}">
                <a16:creationId xmlns:a16="http://schemas.microsoft.com/office/drawing/2014/main" id="{9B255BC0-1658-44C5-92D9-9ADCE05E769B}"/>
              </a:ext>
            </a:extLst>
          </p:cNvPr>
          <p:cNvSpPr txBox="1"/>
          <p:nvPr/>
        </p:nvSpPr>
        <p:spPr>
          <a:xfrm>
            <a:off x="5943600" y="6309757"/>
            <a:ext cx="2971800" cy="369332"/>
          </a:xfrm>
          <a:prstGeom prst="rect">
            <a:avLst/>
          </a:prstGeom>
          <a:solidFill>
            <a:srgbClr val="CC6600"/>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34EF139E-EBA5-4FC9-A3E5-11448FCC8143}"/>
              </a:ext>
            </a:extLst>
          </p:cNvPr>
          <p:cNvSpPr txBox="1"/>
          <p:nvPr/>
        </p:nvSpPr>
        <p:spPr>
          <a:xfrm>
            <a:off x="8551164" y="6457553"/>
            <a:ext cx="685800" cy="369332"/>
          </a:xfrm>
          <a:prstGeom prst="rect">
            <a:avLst/>
          </a:prstGeom>
          <a:noFill/>
        </p:spPr>
        <p:txBody>
          <a:bodyPr wrap="square" rtlCol="0">
            <a:spAutoFit/>
          </a:bodyPr>
          <a:lstStyle/>
          <a:p>
            <a:r>
              <a:rPr lang="en-US" dirty="0"/>
              <a:t>KD</a:t>
            </a:r>
          </a:p>
        </p:txBody>
      </p:sp>
      <p:sp>
        <p:nvSpPr>
          <p:cNvPr id="12" name="TextBox 11">
            <a:extLst>
              <a:ext uri="{FF2B5EF4-FFF2-40B4-BE49-F238E27FC236}">
                <a16:creationId xmlns:a16="http://schemas.microsoft.com/office/drawing/2014/main" id="{9A07A6B8-FD18-4429-AE3B-4597A08BF938}"/>
              </a:ext>
            </a:extLst>
          </p:cNvPr>
          <p:cNvSpPr txBox="1"/>
          <p:nvPr/>
        </p:nvSpPr>
        <p:spPr>
          <a:xfrm>
            <a:off x="3488723" y="6195943"/>
            <a:ext cx="5585460" cy="523220"/>
          </a:xfrm>
          <a:prstGeom prst="rect">
            <a:avLst/>
          </a:prstGeom>
          <a:noFill/>
        </p:spPr>
        <p:txBody>
          <a:bodyPr wrap="square">
            <a:spAutoFit/>
          </a:bodyPr>
          <a:lstStyle/>
          <a:p>
            <a:r>
              <a:rPr lang="en-US" sz="1400" dirty="0">
                <a:solidFill>
                  <a:schemeClr val="bg1">
                    <a:lumMod val="85000"/>
                  </a:schemeClr>
                </a:solidFill>
              </a:rPr>
              <a:t>*The geographic reporting areas include public schools in NYC, and the “Big Four” (Buffalo, Rochester, Syracuse Yonkers) </a:t>
            </a:r>
          </a:p>
        </p:txBody>
      </p:sp>
    </p:spTree>
    <p:extLst>
      <p:ext uri="{BB962C8B-B14F-4D97-AF65-F5344CB8AC3E}">
        <p14:creationId xmlns:p14="http://schemas.microsoft.com/office/powerpoint/2010/main" val="2596281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D39EC9F7-D33C-41A9-9418-E7FD337F23F7}"/>
              </a:ext>
            </a:extLst>
          </p:cNvPr>
          <p:cNvPicPr>
            <a:picLocks noGrp="1" noChangeAspect="1"/>
          </p:cNvPicPr>
          <p:nvPr>
            <p:ph idx="10"/>
          </p:nvPr>
        </p:nvPicPr>
        <p:blipFill>
          <a:blip r:embed="rId3" cstate="email">
            <a:extLst>
              <a:ext uri="{28A0092B-C50C-407E-A947-70E740481C1C}">
                <a14:useLocalDpi xmlns:a14="http://schemas.microsoft.com/office/drawing/2010/main"/>
              </a:ext>
            </a:extLst>
          </a:blip>
          <a:stretch>
            <a:fillRect/>
          </a:stretch>
        </p:blipFill>
        <p:spPr>
          <a:xfrm>
            <a:off x="3429000" y="2740698"/>
            <a:ext cx="1696780" cy="2120977"/>
          </a:xfrm>
          <a:prstGeom prst="rect">
            <a:avLst/>
          </a:prstGeom>
        </p:spPr>
      </p:pic>
      <p:pic>
        <p:nvPicPr>
          <p:cNvPr id="2050" name="Picture 2">
            <a:extLst>
              <a:ext uri="{FF2B5EF4-FFF2-40B4-BE49-F238E27FC236}">
                <a16:creationId xmlns:a16="http://schemas.microsoft.com/office/drawing/2014/main" id="{1AD54078-4F92-4732-8B26-23707BE1A34C}"/>
              </a:ext>
            </a:extLst>
          </p:cNvPr>
          <p:cNvPicPr>
            <a:picLocks noGrp="1" noChangeAspect="1" noChangeArrowheads="1"/>
          </p:cNvPicPr>
          <p:nvPr>
            <p:ph idx="1"/>
          </p:nvPr>
        </p:nvPicPr>
        <p:blipFill rotWithShape="1">
          <a:blip r:embed="rId4" cstate="email">
            <a:extLst>
              <a:ext uri="{28A0092B-C50C-407E-A947-70E740481C1C}">
                <a14:useLocalDpi xmlns:a14="http://schemas.microsoft.com/office/drawing/2010/main"/>
              </a:ext>
            </a:extLst>
          </a:blip>
          <a:srcRect/>
          <a:stretch/>
        </p:blipFill>
        <p:spPr bwMode="auto">
          <a:xfrm>
            <a:off x="762000" y="2768721"/>
            <a:ext cx="1655125" cy="217614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F215016-9567-44D8-9BD1-3D6AB2D27BFC}"/>
              </a:ext>
            </a:extLst>
          </p:cNvPr>
          <p:cNvSpPr txBox="1"/>
          <p:nvPr/>
        </p:nvSpPr>
        <p:spPr>
          <a:xfrm>
            <a:off x="3300748" y="4908978"/>
            <a:ext cx="2741853" cy="1354217"/>
          </a:xfrm>
          <a:prstGeom prst="rect">
            <a:avLst/>
          </a:prstGeom>
          <a:noFill/>
        </p:spPr>
        <p:txBody>
          <a:bodyPr wrap="square" rtlCol="0">
            <a:spAutoFit/>
          </a:bodyPr>
          <a:lstStyle/>
          <a:p>
            <a:r>
              <a:rPr lang="en-US" b="1" dirty="0"/>
              <a:t>Jeffery Richards</a:t>
            </a:r>
          </a:p>
          <a:p>
            <a:r>
              <a:rPr lang="en-US" sz="1600" dirty="0">
                <a:solidFill>
                  <a:schemeClr val="bg1">
                    <a:lumMod val="50000"/>
                  </a:schemeClr>
                </a:solidFill>
              </a:rPr>
              <a:t>Assistant Superintendent for Human Resources</a:t>
            </a:r>
          </a:p>
          <a:p>
            <a:r>
              <a:rPr lang="en-US" sz="1600" dirty="0">
                <a:solidFill>
                  <a:schemeClr val="bg1">
                    <a:lumMod val="50000"/>
                  </a:schemeClr>
                </a:solidFill>
              </a:rPr>
              <a:t>Kenmore Town of Tonawanda UFSD</a:t>
            </a:r>
          </a:p>
        </p:txBody>
      </p:sp>
      <p:pic>
        <p:nvPicPr>
          <p:cNvPr id="2052" name="Picture 4" descr="About | School of Education | SUNY Buffalo State College">
            <a:extLst>
              <a:ext uri="{FF2B5EF4-FFF2-40B4-BE49-F238E27FC236}">
                <a16:creationId xmlns:a16="http://schemas.microsoft.com/office/drawing/2014/main" id="{70021164-4D54-4370-8E94-F01946AA4E8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00066" y="894404"/>
            <a:ext cx="1143000" cy="1600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B026E90-F5E6-4673-9E5A-237E44F42C89}"/>
              </a:ext>
            </a:extLst>
          </p:cNvPr>
          <p:cNvSpPr txBox="1"/>
          <p:nvPr/>
        </p:nvSpPr>
        <p:spPr>
          <a:xfrm>
            <a:off x="782386" y="4944862"/>
            <a:ext cx="2857500" cy="1107996"/>
          </a:xfrm>
          <a:prstGeom prst="rect">
            <a:avLst/>
          </a:prstGeom>
          <a:noFill/>
        </p:spPr>
        <p:txBody>
          <a:bodyPr wrap="square" rtlCol="0">
            <a:spAutoFit/>
          </a:bodyPr>
          <a:lstStyle/>
          <a:p>
            <a:r>
              <a:rPr lang="en-US" b="1" dirty="0"/>
              <a:t>Kate Dust</a:t>
            </a:r>
          </a:p>
          <a:p>
            <a:r>
              <a:rPr lang="en-US" sz="1600" dirty="0" err="1">
                <a:solidFill>
                  <a:schemeClr val="bg1">
                    <a:lumMod val="50000"/>
                  </a:schemeClr>
                </a:solidFill>
              </a:rPr>
              <a:t>EduKids</a:t>
            </a:r>
            <a:r>
              <a:rPr lang="en-US" sz="1600" dirty="0">
                <a:solidFill>
                  <a:schemeClr val="bg1">
                    <a:lumMod val="50000"/>
                  </a:schemeClr>
                </a:solidFill>
              </a:rPr>
              <a:t> Vice President,</a:t>
            </a:r>
          </a:p>
          <a:p>
            <a:r>
              <a:rPr lang="en-US" sz="1600" dirty="0">
                <a:solidFill>
                  <a:schemeClr val="bg1">
                    <a:lumMod val="50000"/>
                  </a:schemeClr>
                </a:solidFill>
              </a:rPr>
              <a:t>Director of Education (retired)</a:t>
            </a:r>
          </a:p>
        </p:txBody>
      </p:sp>
      <p:sp>
        <p:nvSpPr>
          <p:cNvPr id="11" name="TextBox 10">
            <a:extLst>
              <a:ext uri="{FF2B5EF4-FFF2-40B4-BE49-F238E27FC236}">
                <a16:creationId xmlns:a16="http://schemas.microsoft.com/office/drawing/2014/main" id="{6E683377-3C10-4BB1-8283-6DB0101D4C9C}"/>
              </a:ext>
            </a:extLst>
          </p:cNvPr>
          <p:cNvSpPr txBox="1"/>
          <p:nvPr/>
        </p:nvSpPr>
        <p:spPr>
          <a:xfrm>
            <a:off x="6225639" y="4925698"/>
            <a:ext cx="2741853" cy="1107996"/>
          </a:xfrm>
          <a:prstGeom prst="rect">
            <a:avLst/>
          </a:prstGeom>
          <a:noFill/>
        </p:spPr>
        <p:txBody>
          <a:bodyPr wrap="square" rtlCol="0">
            <a:spAutoFit/>
          </a:bodyPr>
          <a:lstStyle/>
          <a:p>
            <a:r>
              <a:rPr lang="en-US" b="1" dirty="0"/>
              <a:t>Jamie Warren</a:t>
            </a:r>
          </a:p>
          <a:p>
            <a:r>
              <a:rPr lang="en-US" sz="1600" dirty="0">
                <a:solidFill>
                  <a:schemeClr val="bg1">
                    <a:lumMod val="50000"/>
                  </a:schemeClr>
                </a:solidFill>
              </a:rPr>
              <a:t>Associate Superintendent of Human Resources, Buffalo Public Schools</a:t>
            </a:r>
          </a:p>
        </p:txBody>
      </p:sp>
      <p:sp>
        <p:nvSpPr>
          <p:cNvPr id="4" name="TextBox 3">
            <a:extLst>
              <a:ext uri="{FF2B5EF4-FFF2-40B4-BE49-F238E27FC236}">
                <a16:creationId xmlns:a16="http://schemas.microsoft.com/office/drawing/2014/main" id="{56B8EEE0-968F-43FD-9F4A-A9162C9FBE57}"/>
              </a:ext>
            </a:extLst>
          </p:cNvPr>
          <p:cNvSpPr txBox="1"/>
          <p:nvPr/>
        </p:nvSpPr>
        <p:spPr>
          <a:xfrm>
            <a:off x="5184960" y="894404"/>
            <a:ext cx="2514600" cy="1138773"/>
          </a:xfrm>
          <a:prstGeom prst="rect">
            <a:avLst/>
          </a:prstGeom>
          <a:noFill/>
        </p:spPr>
        <p:txBody>
          <a:bodyPr wrap="square" rtlCol="0">
            <a:spAutoFit/>
          </a:bodyPr>
          <a:lstStyle/>
          <a:p>
            <a:r>
              <a:rPr lang="en-US" i="1" dirty="0"/>
              <a:t>Moderator:</a:t>
            </a:r>
          </a:p>
          <a:p>
            <a:r>
              <a:rPr lang="en-US" b="1" dirty="0"/>
              <a:t>Dean Wendy Paterson</a:t>
            </a:r>
          </a:p>
          <a:p>
            <a:r>
              <a:rPr lang="en-US" sz="1600" dirty="0">
                <a:solidFill>
                  <a:schemeClr val="bg1">
                    <a:lumMod val="50000"/>
                  </a:schemeClr>
                </a:solidFill>
              </a:rPr>
              <a:t>Buffalo State College, School of Education</a:t>
            </a:r>
          </a:p>
        </p:txBody>
      </p:sp>
      <p:sp>
        <p:nvSpPr>
          <p:cNvPr id="8" name="Title 7">
            <a:extLst>
              <a:ext uri="{FF2B5EF4-FFF2-40B4-BE49-F238E27FC236}">
                <a16:creationId xmlns:a16="http://schemas.microsoft.com/office/drawing/2014/main" id="{3396A5CD-87AA-4E40-B924-D7F92DA9330F}"/>
              </a:ext>
            </a:extLst>
          </p:cNvPr>
          <p:cNvSpPr>
            <a:spLocks noGrp="1"/>
          </p:cNvSpPr>
          <p:nvPr>
            <p:ph type="title"/>
          </p:nvPr>
        </p:nvSpPr>
        <p:spPr>
          <a:xfrm>
            <a:off x="262308" y="89934"/>
            <a:ext cx="8507363" cy="1107996"/>
          </a:xfrm>
        </p:spPr>
        <p:txBody>
          <a:bodyPr>
            <a:normAutofit fontScale="90000"/>
          </a:bodyPr>
          <a:lstStyle/>
          <a:p>
            <a:r>
              <a:rPr lang="en-US" dirty="0"/>
              <a:t>The Need for Teachers in WNY:  </a:t>
            </a:r>
            <a:br>
              <a:rPr lang="en-US" dirty="0"/>
            </a:br>
            <a:r>
              <a:rPr lang="en-US" dirty="0">
                <a:solidFill>
                  <a:srgbClr val="FFC000"/>
                </a:solidFill>
              </a:rPr>
              <a:t>Local Perspectives</a:t>
            </a:r>
          </a:p>
        </p:txBody>
      </p:sp>
      <p:pic>
        <p:nvPicPr>
          <p:cNvPr id="1028" name="Picture 4" descr="Superintendent's Page / Jamie Warren">
            <a:extLst>
              <a:ext uri="{FF2B5EF4-FFF2-40B4-BE49-F238E27FC236}">
                <a16:creationId xmlns:a16="http://schemas.microsoft.com/office/drawing/2014/main" id="{BB0BBA67-90CC-4AF6-83EE-EBF4381CF4B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248400" y="2747648"/>
            <a:ext cx="1606801" cy="21209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989D282-87AB-47BC-B4D9-ABF5A95F84BE}"/>
              </a:ext>
            </a:extLst>
          </p:cNvPr>
          <p:cNvSpPr txBox="1"/>
          <p:nvPr/>
        </p:nvSpPr>
        <p:spPr>
          <a:xfrm>
            <a:off x="7719413" y="1999314"/>
            <a:ext cx="1424587" cy="338554"/>
          </a:xfrm>
          <a:prstGeom prst="rect">
            <a:avLst/>
          </a:prstGeom>
          <a:noFill/>
        </p:spPr>
        <p:txBody>
          <a:bodyPr wrap="square" rtlCol="0">
            <a:spAutoFit/>
          </a:bodyPr>
          <a:lstStyle/>
          <a:p>
            <a:r>
              <a:rPr lang="en-US" sz="1600" dirty="0">
                <a:solidFill>
                  <a:schemeClr val="bg1">
                    <a:lumMod val="50000"/>
                  </a:schemeClr>
                </a:solidFill>
              </a:rPr>
              <a:t>30 minutes</a:t>
            </a:r>
          </a:p>
        </p:txBody>
      </p:sp>
      <p:cxnSp>
        <p:nvCxnSpPr>
          <p:cNvPr id="5" name="Straight Connector 4">
            <a:extLst>
              <a:ext uri="{FF2B5EF4-FFF2-40B4-BE49-F238E27FC236}">
                <a16:creationId xmlns:a16="http://schemas.microsoft.com/office/drawing/2014/main" id="{9513B4BF-65A8-4FF6-ABA8-E779DC5A7E55}"/>
              </a:ext>
            </a:extLst>
          </p:cNvPr>
          <p:cNvCxnSpPr/>
          <p:nvPr/>
        </p:nvCxnSpPr>
        <p:spPr>
          <a:xfrm>
            <a:off x="350362" y="2590800"/>
            <a:ext cx="8434092"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79A4BB0-DAE7-4E14-AB91-B155BF319A14}"/>
              </a:ext>
            </a:extLst>
          </p:cNvPr>
          <p:cNvSpPr txBox="1"/>
          <p:nvPr/>
        </p:nvSpPr>
        <p:spPr>
          <a:xfrm>
            <a:off x="277091" y="2286000"/>
            <a:ext cx="1475509" cy="369332"/>
          </a:xfrm>
          <a:prstGeom prst="rect">
            <a:avLst/>
          </a:prstGeom>
          <a:noFill/>
        </p:spPr>
        <p:txBody>
          <a:bodyPr wrap="square" rtlCol="0">
            <a:spAutoFit/>
          </a:bodyPr>
          <a:lstStyle/>
          <a:p>
            <a:r>
              <a:rPr lang="en-US" i="1" dirty="0"/>
              <a:t>Panel: </a:t>
            </a:r>
          </a:p>
        </p:txBody>
      </p:sp>
      <p:sp>
        <p:nvSpPr>
          <p:cNvPr id="14" name="TextBox 13">
            <a:extLst>
              <a:ext uri="{FF2B5EF4-FFF2-40B4-BE49-F238E27FC236}">
                <a16:creationId xmlns:a16="http://schemas.microsoft.com/office/drawing/2014/main" id="{CC36C8F5-0B58-42EF-803B-A0EEEA22E4A5}"/>
              </a:ext>
            </a:extLst>
          </p:cNvPr>
          <p:cNvSpPr txBox="1"/>
          <p:nvPr/>
        </p:nvSpPr>
        <p:spPr>
          <a:xfrm>
            <a:off x="8624592" y="5906101"/>
            <a:ext cx="685800" cy="369332"/>
          </a:xfrm>
          <a:prstGeom prst="rect">
            <a:avLst/>
          </a:prstGeom>
          <a:noFill/>
        </p:spPr>
        <p:txBody>
          <a:bodyPr wrap="square" rtlCol="0">
            <a:spAutoFit/>
          </a:bodyPr>
          <a:lstStyle/>
          <a:p>
            <a:r>
              <a:rPr lang="en-US" dirty="0"/>
              <a:t>KD</a:t>
            </a:r>
          </a:p>
        </p:txBody>
      </p:sp>
    </p:spTree>
    <p:extLst>
      <p:ext uri="{BB962C8B-B14F-4D97-AF65-F5344CB8AC3E}">
        <p14:creationId xmlns:p14="http://schemas.microsoft.com/office/powerpoint/2010/main" val="1152283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DA2A9C-8880-4F3B-832D-79B6DC9EF336}"/>
              </a:ext>
            </a:extLst>
          </p:cNvPr>
          <p:cNvSpPr>
            <a:spLocks noGrp="1"/>
          </p:cNvSpPr>
          <p:nvPr>
            <p:ph type="ctrTitle"/>
          </p:nvPr>
        </p:nvSpPr>
        <p:spPr/>
        <p:txBody>
          <a:bodyPr/>
          <a:lstStyle/>
          <a:p>
            <a:r>
              <a:rPr lang="en-US" dirty="0"/>
              <a:t>Questions &amp; Break</a:t>
            </a:r>
          </a:p>
        </p:txBody>
      </p:sp>
      <p:sp>
        <p:nvSpPr>
          <p:cNvPr id="6" name="Subtitle 5">
            <a:extLst>
              <a:ext uri="{FF2B5EF4-FFF2-40B4-BE49-F238E27FC236}">
                <a16:creationId xmlns:a16="http://schemas.microsoft.com/office/drawing/2014/main" id="{576AC9A8-BC6E-40FA-8BE1-63114D85A864}"/>
              </a:ext>
            </a:extLst>
          </p:cNvPr>
          <p:cNvSpPr>
            <a:spLocks noGrp="1"/>
          </p:cNvSpPr>
          <p:nvPr>
            <p:ph type="subTitle" idx="1"/>
          </p:nvPr>
        </p:nvSpPr>
        <p:spPr/>
        <p:txBody>
          <a:bodyPr/>
          <a:lstStyle/>
          <a:p>
            <a:r>
              <a:rPr lang="en-US" dirty="0"/>
              <a:t>9:45-10:00</a:t>
            </a:r>
          </a:p>
        </p:txBody>
      </p:sp>
      <p:sp>
        <p:nvSpPr>
          <p:cNvPr id="4" name="TextBox 3">
            <a:extLst>
              <a:ext uri="{FF2B5EF4-FFF2-40B4-BE49-F238E27FC236}">
                <a16:creationId xmlns:a16="http://schemas.microsoft.com/office/drawing/2014/main" id="{00C5E220-C455-46E3-90E3-871C25BB380D}"/>
              </a:ext>
            </a:extLst>
          </p:cNvPr>
          <p:cNvSpPr txBox="1"/>
          <p:nvPr/>
        </p:nvSpPr>
        <p:spPr>
          <a:xfrm>
            <a:off x="8191500" y="5940425"/>
            <a:ext cx="685800" cy="369332"/>
          </a:xfrm>
          <a:prstGeom prst="rect">
            <a:avLst/>
          </a:prstGeom>
          <a:noFill/>
        </p:spPr>
        <p:txBody>
          <a:bodyPr wrap="square" rtlCol="0">
            <a:spAutoFit/>
          </a:bodyPr>
          <a:lstStyle/>
          <a:p>
            <a:r>
              <a:rPr lang="en-US" dirty="0"/>
              <a:t>WP</a:t>
            </a:r>
          </a:p>
        </p:txBody>
      </p:sp>
    </p:spTree>
    <p:extLst>
      <p:ext uri="{BB962C8B-B14F-4D97-AF65-F5344CB8AC3E}">
        <p14:creationId xmlns:p14="http://schemas.microsoft.com/office/powerpoint/2010/main" val="1243359085"/>
      </p:ext>
    </p:extLst>
  </p:cSld>
  <p:clrMapOvr>
    <a:masterClrMapping/>
  </p:clrMapOvr>
</p:sld>
</file>

<file path=ppt/theme/theme1.xml><?xml version="1.0" encoding="utf-8"?>
<a:theme xmlns:a="http://schemas.openxmlformats.org/drawingml/2006/main" name="crest">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crest</Template>
  <TotalTime>1026</TotalTime>
  <Words>1094</Words>
  <Application>Microsoft Macintosh PowerPoint</Application>
  <PresentationFormat>On-screen Show (4:3)</PresentationFormat>
  <Paragraphs>219</Paragraphs>
  <Slides>30</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Times New Roman</vt:lpstr>
      <vt:lpstr>Trebuchet MS</vt:lpstr>
      <vt:lpstr>Wingdings</vt:lpstr>
      <vt:lpstr>crest</vt:lpstr>
      <vt:lpstr>PowerPoint Presentation</vt:lpstr>
      <vt:lpstr>High School Counselors’ Association of Western New York December Meeting</vt:lpstr>
      <vt:lpstr>Welcome!</vt:lpstr>
      <vt:lpstr>HSCA Business Meeting</vt:lpstr>
      <vt:lpstr>Exploring Educator Preparation as a Career Path </vt:lpstr>
      <vt:lpstr>Why we are here today… Double need.</vt:lpstr>
      <vt:lpstr>PowerPoint Presentation</vt:lpstr>
      <vt:lpstr>The Need for Teachers in WNY:   Local Perspectives</vt:lpstr>
      <vt:lpstr>Questions &amp; Break</vt:lpstr>
      <vt:lpstr>Buffalo State  Admissions Office</vt:lpstr>
      <vt:lpstr>Buffalo State’s Teacher Education Programs</vt:lpstr>
      <vt:lpstr>PowerPoint Presentation</vt:lpstr>
      <vt:lpstr>Characteristics to support why we are the “gold standard” in teacher preparation…</vt:lpstr>
      <vt:lpstr>Small Class Sizes &amp; Learning Communities</vt:lpstr>
      <vt:lpstr>Clinically Rich </vt:lpstr>
      <vt:lpstr>Districts / Charters / Agencies with Current PDS Relationships</vt:lpstr>
      <vt:lpstr>Professional Development &amp; Mentoring</vt:lpstr>
      <vt:lpstr>Globally Aware</vt:lpstr>
      <vt:lpstr>Award Winning </vt:lpstr>
      <vt:lpstr>Service Oriented</vt:lpstr>
      <vt:lpstr>Awards &amp; Scholarships</vt:lpstr>
      <vt:lpstr>Resources to help students become employed &amp; find jobs</vt:lpstr>
      <vt:lpstr>Creative &amp; Innovative</vt:lpstr>
      <vt:lpstr>Technology Driven</vt:lpstr>
      <vt:lpstr>Evidence Based</vt:lpstr>
      <vt:lpstr>So many ways for education candidates to be involved:</vt:lpstr>
      <vt:lpstr>We know how to have fun!</vt:lpstr>
      <vt:lpstr>and…..we loved dogs before it was cool!</vt:lpstr>
      <vt:lpstr>Thank you!</vt:lpstr>
      <vt:lpstr>PowerPoint Presentation</vt:lpstr>
    </vt:vector>
  </TitlesOfParts>
  <Company>Buffalo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norrisma1</dc:creator>
  <cp:lastModifiedBy>Veronica, Mark</cp:lastModifiedBy>
  <cp:revision>33</cp:revision>
  <dcterms:created xsi:type="dcterms:W3CDTF">2013-01-29T14:57:17Z</dcterms:created>
  <dcterms:modified xsi:type="dcterms:W3CDTF">2021-12-13T17:09:47Z</dcterms:modified>
</cp:coreProperties>
</file>